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1364a153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1364a153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1364a1533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1364a1533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1364a1533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1364a153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1364a1533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1364a1533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1364a1533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1364a1533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1364a1533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1364a1533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1364a1533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1364a1533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14f8c9e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14f8c9e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14f8c9e1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14f8c9e1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14f8c9e1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f14f8c9e1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1364a153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1364a153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14f8c9e1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14f8c9e1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14f8c9e1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f14f8c9e1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14f8c9e1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f14f8c9e1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14f8c9e1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14f8c9e1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14f8c9e1e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14f8c9e1e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1364a153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f1364a153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1364a15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1364a15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1364a153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1364a153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1364a153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1364a153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1364a153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1364a153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1364a153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1364a153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1364a153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1364a153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1364a153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1364a153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0.pn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9.png"/><Relationship Id="rId4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Relationship Id="rId4" Type="http://schemas.openxmlformats.org/officeDocument/2006/relationships/image" Target="../media/image22.png"/><Relationship Id="rId5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26.png"/><Relationship Id="rId6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4.pn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5.png"/><Relationship Id="rId4" Type="http://schemas.openxmlformats.org/officeDocument/2006/relationships/image" Target="../media/image42.png"/><Relationship Id="rId5" Type="http://schemas.openxmlformats.org/officeDocument/2006/relationships/image" Target="../media/image46.png"/><Relationship Id="rId6" Type="http://schemas.openxmlformats.org/officeDocument/2006/relationships/image" Target="../media/image38.png"/><Relationship Id="rId7" Type="http://schemas.openxmlformats.org/officeDocument/2006/relationships/image" Target="../media/image4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jpg"/><Relationship Id="rId4" Type="http://schemas.openxmlformats.org/officeDocument/2006/relationships/image" Target="../media/image22.png"/><Relationship Id="rId5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6.png"/><Relationship Id="rId4" Type="http://schemas.openxmlformats.org/officeDocument/2006/relationships/image" Target="../media/image15.jpg"/><Relationship Id="rId5" Type="http://schemas.openxmlformats.org/officeDocument/2006/relationships/image" Target="../media/image6.jpg"/><Relationship Id="rId6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26.png"/><Relationship Id="rId6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7.jpg"/><Relationship Id="rId9" Type="http://schemas.openxmlformats.org/officeDocument/2006/relationships/image" Target="../media/image43.png"/><Relationship Id="rId5" Type="http://schemas.openxmlformats.org/officeDocument/2006/relationships/image" Target="../media/image20.jpg"/><Relationship Id="rId6" Type="http://schemas.openxmlformats.org/officeDocument/2006/relationships/image" Target="../media/image24.png"/><Relationship Id="rId7" Type="http://schemas.openxmlformats.org/officeDocument/2006/relationships/image" Target="../media/image19.png"/><Relationship Id="rId8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5.png"/><Relationship Id="rId4" Type="http://schemas.openxmlformats.org/officeDocument/2006/relationships/image" Target="../media/image21.png"/><Relationship Id="rId5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6775"/>
            <a:ext cx="85206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 Trek Day 1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2925" y="12303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Class: Math</a:t>
            </a:r>
            <a:endParaRPr/>
          </a:p>
        </p:txBody>
      </p:sp>
      <p:pic>
        <p:nvPicPr>
          <p:cNvPr id="56" name="Google Shape;56;p13" title="Screenshot 2026-06-16 at 2.26.4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3950" y="1950675"/>
            <a:ext cx="1969125" cy="289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Screenshot 2026-06-16 at 2.31.0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6926" y="1950675"/>
            <a:ext cx="4808398" cy="289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Screenshot 2026-06-16 at 2.32.08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200" y="3197950"/>
            <a:ext cx="1649101" cy="1651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title="Screenshot 2026-06-16 at 2.33.44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200" y="1411579"/>
            <a:ext cx="1649100" cy="165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Ms. Murphy’s Story</a:t>
            </a:r>
            <a:endParaRPr/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Graduate school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Interacting Particle Systems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Society for Industrial and Applied Math</a:t>
            </a:r>
            <a:endParaRPr/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6461" y="445025"/>
            <a:ext cx="3102137" cy="221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 title="Screenshot 2026-06-16 at 3.06.0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288" y="2983375"/>
            <a:ext cx="8113423" cy="188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Notation?</a:t>
            </a:r>
            <a:endParaRPr/>
          </a:p>
        </p:txBody>
      </p:sp>
      <p:sp>
        <p:nvSpPr>
          <p:cNvPr id="146" name="Google Shape;14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Notation: The symbols we use to describe things in math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Example: +, -, =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you think of any other examples of notation?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150" y="2571750"/>
            <a:ext cx="2300576" cy="230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6200" y="2571750"/>
            <a:ext cx="2300575" cy="230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59729" y="2571750"/>
            <a:ext cx="3449185" cy="230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Notation</a:t>
            </a:r>
            <a:endParaRPr/>
          </a:p>
        </p:txBody>
      </p:sp>
      <p:sp>
        <p:nvSpPr>
          <p:cNvPr id="155" name="Google Shape;15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A</a:t>
            </a:r>
            <a:r>
              <a:rPr lang="en" sz="1400"/>
              <a:t> = { Ms. Murphy, Grace Hopper, Albert Einstein }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B = { Ms. </a:t>
            </a:r>
            <a:r>
              <a:rPr lang="en" sz="1400"/>
              <a:t>Murphy, Taylor Swift, Billie Eilish </a:t>
            </a:r>
            <a:r>
              <a:rPr lang="en" sz="1400"/>
              <a:t>}</a:t>
            </a:r>
            <a:endParaRPr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⋂: Intersection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⋂ B = { Ms. Murphy }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⋃: Union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⋃ B = { Ms. Murphy, Grace Hopper, Albert Einstein, Taylor Swift, Billie Eilish }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∈: Element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Grace Hopper ∈ 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\: Complement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\ { Albert Einstein } = { Ms. Murphy, Grace Hopper }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⊆: Subset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{ Taylor Swift, Billie Eilish } ⊆ 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Venn Diagram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Group Activity (15 minutes)</a:t>
            </a:r>
            <a:endParaRPr/>
          </a:p>
        </p:txBody>
      </p:sp>
      <p:sp>
        <p:nvSpPr>
          <p:cNvPr id="161" name="Google Shape;161;p25"/>
          <p:cNvSpPr txBox="1"/>
          <p:nvPr>
            <p:ph idx="1" type="body"/>
          </p:nvPr>
        </p:nvSpPr>
        <p:spPr>
          <a:xfrm>
            <a:off x="311700" y="1152475"/>
            <a:ext cx="8520600" cy="3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Create two new sets, called A and B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Example</a:t>
            </a:r>
            <a:endParaRPr sz="1500"/>
          </a:p>
          <a:p>
            <a:pPr indent="-323850" lvl="2" marL="1371600" rtl="0" algn="l">
              <a:spcBef>
                <a:spcPts val="0"/>
              </a:spcBef>
              <a:spcAft>
                <a:spcPts val="0"/>
              </a:spcAft>
              <a:buSzPts val="1500"/>
              <a:buAutoNum type="romanLcPeriod"/>
            </a:pPr>
            <a:r>
              <a:rPr lang="en" sz="1500"/>
              <a:t>A = { people whose favorite color is blue }</a:t>
            </a:r>
            <a:endParaRPr sz="1500"/>
          </a:p>
          <a:p>
            <a:pPr indent="-323850" lvl="2" marL="1371600" rtl="0" algn="l">
              <a:spcBef>
                <a:spcPts val="0"/>
              </a:spcBef>
              <a:spcAft>
                <a:spcPts val="0"/>
              </a:spcAft>
              <a:buSzPts val="1500"/>
              <a:buAutoNum type="romanLcPeriod"/>
            </a:pPr>
            <a:r>
              <a:rPr lang="en" sz="1500"/>
              <a:t>B = { people who like to draw }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Identify each of the following sets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A </a:t>
            </a:r>
            <a:r>
              <a:rPr lang="en" sz="1500"/>
              <a:t>⋂ B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A ⋃ B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A \ B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B \ A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lang="en" sz="1500"/>
              <a:t>Challenge</a:t>
            </a:r>
            <a:endParaRPr sz="1500"/>
          </a:p>
          <a:p>
            <a:pPr indent="-323850" lvl="2" marL="1371600" rtl="0" algn="l">
              <a:spcBef>
                <a:spcPts val="0"/>
              </a:spcBef>
              <a:spcAft>
                <a:spcPts val="0"/>
              </a:spcAft>
              <a:buSzPts val="1500"/>
              <a:buAutoNum type="romanLcPeriod"/>
            </a:pPr>
            <a:r>
              <a:rPr lang="en" sz="1500"/>
              <a:t>(B \ A) ⋃ B</a:t>
            </a:r>
            <a:endParaRPr sz="1500"/>
          </a:p>
          <a:p>
            <a:pPr indent="-323850" lvl="2" marL="1371600" rtl="0" algn="l">
              <a:spcBef>
                <a:spcPts val="0"/>
              </a:spcBef>
              <a:spcAft>
                <a:spcPts val="0"/>
              </a:spcAft>
              <a:buSzPts val="1500"/>
              <a:buAutoNum type="romanLcPeriod"/>
            </a:pPr>
            <a:r>
              <a:rPr lang="en" sz="1500"/>
              <a:t>B \ (A ⋂ B)</a:t>
            </a:r>
            <a:endParaRPr sz="1500"/>
          </a:p>
          <a:p>
            <a:pPr indent="-323850" lvl="2" marL="1371600" rtl="0" algn="l">
              <a:spcBef>
                <a:spcPts val="0"/>
              </a:spcBef>
              <a:spcAft>
                <a:spcPts val="0"/>
              </a:spcAft>
              <a:buSzPts val="1500"/>
              <a:buAutoNum type="romanLcPeriod"/>
            </a:pPr>
            <a:r>
              <a:rPr lang="en" sz="1500"/>
              <a:t>Hint: Parentheses always go first!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/>
              <a:t>Draw a Venn diagram</a:t>
            </a:r>
            <a:endParaRPr sz="1500"/>
          </a:p>
        </p:txBody>
      </p:sp>
      <p:pic>
        <p:nvPicPr>
          <p:cNvPr id="162" name="Google Shape;16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6550" y="1571774"/>
            <a:ext cx="3001175" cy="252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(15 minutes)</a:t>
            </a:r>
            <a:endParaRPr/>
          </a:p>
        </p:txBody>
      </p:sp>
      <p:sp>
        <p:nvSpPr>
          <p:cNvPr id="168" name="Google Shape;168;p26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Keep decorating your name card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169" name="Google Shape;1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00" y="3405449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 title="Screenshot 2026-06-16 at 2.53.3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7213" y="3405447"/>
            <a:ext cx="2709562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2375" y="2439950"/>
            <a:ext cx="2519400" cy="25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2375" y="365848"/>
            <a:ext cx="2519400" cy="1798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Challenge: Sets of Numbers (15 minutes)</a:t>
            </a:r>
            <a:endParaRPr/>
          </a:p>
        </p:txBody>
      </p:sp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78" name="Google Shape;178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381475" y="1206199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79" name="Google Shape;179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373250" y="1504446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0" name="Google Shape;180;p27" title="ℕℤℚℝ"/>
          <p:cNvPicPr preferRelativeResize="0"/>
          <p:nvPr/>
        </p:nvPicPr>
        <p:blipFill rotWithShape="1">
          <a:blip r:embed="rId3">
            <a:alphaModFix/>
          </a:blip>
          <a:srcRect b="0" l="48306" r="25100" t="0"/>
          <a:stretch/>
        </p:blipFill>
        <p:spPr>
          <a:xfrm>
            <a:off x="366425" y="1785411"/>
            <a:ext cx="177300" cy="1672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1" name="Google Shape;181;p27" title="ℕℤℚℝ"/>
          <p:cNvPicPr preferRelativeResize="0"/>
          <p:nvPr/>
        </p:nvPicPr>
        <p:blipFill rotWithShape="1">
          <a:blip r:embed="rId3">
            <a:alphaModFix/>
          </a:blip>
          <a:srcRect b="0" l="75370" r="0" t="0"/>
          <a:stretch/>
        </p:blipFill>
        <p:spPr>
          <a:xfrm>
            <a:off x="396550" y="2057725"/>
            <a:ext cx="177300" cy="18057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/>
        </p:nvSpPr>
        <p:spPr>
          <a:xfrm>
            <a:off x="926500" y="1096200"/>
            <a:ext cx="65574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dk1"/>
                </a:solidFill>
              </a:rPr>
              <a:t>Natural numbers</a:t>
            </a:r>
            <a:r>
              <a:rPr lang="en" sz="1800">
                <a:solidFill>
                  <a:schemeClr val="dk1"/>
                </a:solidFill>
              </a:rPr>
              <a:t>: 1, 2, 3, …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dk1"/>
                </a:solidFill>
              </a:rPr>
              <a:t>Integers</a:t>
            </a:r>
            <a:r>
              <a:rPr lang="en" sz="1800">
                <a:solidFill>
                  <a:schemeClr val="dk1"/>
                </a:solidFill>
              </a:rPr>
              <a:t>: …, -3, -2, -1, 0, 1, 2, 3, …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dk1"/>
                </a:solidFill>
              </a:rPr>
              <a:t>Rational numbers</a:t>
            </a:r>
            <a:r>
              <a:rPr lang="en" sz="1800">
                <a:solidFill>
                  <a:schemeClr val="dk1"/>
                </a:solidFill>
              </a:rPr>
              <a:t>: All fractions, e.g. 1/2, 17/4, -1/3, 4, etc.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800">
                <a:solidFill>
                  <a:schemeClr val="dk1"/>
                </a:solidFill>
              </a:rPr>
              <a:t>Real numbers</a:t>
            </a:r>
            <a:r>
              <a:rPr lang="en" sz="1800">
                <a:solidFill>
                  <a:schemeClr val="dk1"/>
                </a:solidFill>
              </a:rPr>
              <a:t>: Every number on the number line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83" name="Google Shape;183;p27"/>
          <p:cNvSpPr txBox="1"/>
          <p:nvPr/>
        </p:nvSpPr>
        <p:spPr>
          <a:xfrm>
            <a:off x="364175" y="2458625"/>
            <a:ext cx="4772100" cy="22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Are the following statements true or false?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1 ∈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-2 </a:t>
            </a:r>
            <a:r>
              <a:rPr lang="en" sz="1800">
                <a:solidFill>
                  <a:schemeClr val="dk1"/>
                </a:solidFill>
              </a:rPr>
              <a:t>∈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   ⊆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   ⊆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   ⋂    = 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   ⋃    = 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4" name="Google Shape;184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1314650" y="2871849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5" name="Google Shape;185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1386575" y="3153024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6" name="Google Shape;186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878925" y="3442274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7" name="Google Shape;187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1314650" y="3434196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8" name="Google Shape;188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878925" y="3707321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89" name="Google Shape;189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1282450" y="3703399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0" name="Google Shape;190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878925" y="3960399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1" name="Google Shape;191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1282450" y="3984571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2" name="Google Shape;192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1685975" y="3984571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3" name="Google Shape;193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878925" y="4225449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4" name="Google Shape;194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1282450" y="4253771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5" name="Google Shape;195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1685975" y="4253771"/>
            <a:ext cx="177300" cy="1760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7"/>
          <p:cNvSpPr txBox="1"/>
          <p:nvPr/>
        </p:nvSpPr>
        <p:spPr>
          <a:xfrm>
            <a:off x="4735200" y="2458625"/>
            <a:ext cx="4097100" cy="22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-1</a:t>
            </a:r>
            <a:r>
              <a:rPr lang="en" sz="1800">
                <a:solidFill>
                  <a:schemeClr val="dk1"/>
                </a:solidFill>
              </a:rPr>
              <a:t> ∈     \ 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1 ∈ { 0, 1, 2 }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1 ∈     \ { 0, 1, 2 }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-1 ∈     \ { 0, 1, 2 }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1/5 ∈    \  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π ∈ 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7" name="Google Shape;197;p27" title="ℕℤℚℝ"/>
          <p:cNvPicPr preferRelativeResize="0"/>
          <p:nvPr/>
        </p:nvPicPr>
        <p:blipFill rotWithShape="1">
          <a:blip r:embed="rId3">
            <a:alphaModFix/>
          </a:blip>
          <a:srcRect b="0" l="23675" r="51059" t="0"/>
          <a:stretch/>
        </p:blipFill>
        <p:spPr>
          <a:xfrm>
            <a:off x="5750325" y="2877834"/>
            <a:ext cx="177300" cy="176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8" name="Google Shape;198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6142625" y="2871849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199" name="Google Shape;199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5683275" y="3428211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200" name="Google Shape;200;p27" title="ℕℤℚℝ"/>
          <p:cNvPicPr preferRelativeResize="0"/>
          <p:nvPr/>
        </p:nvPicPr>
        <p:blipFill rotWithShape="1">
          <a:blip r:embed="rId3">
            <a:alphaModFix/>
          </a:blip>
          <a:srcRect b="0" l="0" r="76344" t="0"/>
          <a:stretch/>
        </p:blipFill>
        <p:spPr>
          <a:xfrm>
            <a:off x="5750325" y="3703411"/>
            <a:ext cx="177295" cy="1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201" name="Google Shape;201;p27" title="ℕℤℚℝ"/>
          <p:cNvPicPr preferRelativeResize="0"/>
          <p:nvPr/>
        </p:nvPicPr>
        <p:blipFill rotWithShape="1">
          <a:blip r:embed="rId3">
            <a:alphaModFix/>
          </a:blip>
          <a:srcRect b="0" l="75370" r="0" t="0"/>
          <a:stretch/>
        </p:blipFill>
        <p:spPr>
          <a:xfrm>
            <a:off x="5860575" y="3978600"/>
            <a:ext cx="177300" cy="1805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202" name="Google Shape;202;p27" title="ℕℤℚℝ"/>
          <p:cNvPicPr preferRelativeResize="0"/>
          <p:nvPr/>
        </p:nvPicPr>
        <p:blipFill rotWithShape="1">
          <a:blip r:embed="rId3">
            <a:alphaModFix/>
          </a:blip>
          <a:srcRect b="0" l="48306" r="25100" t="0"/>
          <a:stretch/>
        </p:blipFill>
        <p:spPr>
          <a:xfrm>
            <a:off x="6142625" y="3988986"/>
            <a:ext cx="177300" cy="1672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{&quot;mathml&quot;:&quot;&lt;math style=\&quot;font-family:stix;font-size:16px;\&quot; xmlns=\&quot;http://www.w3.org/1998/Math/MathML\&quot;&gt;&lt;mstyle mathsize=\&quot;16px\&quot;&gt;&lt;mi mathvariant=\&quot;normal\&quot;&gt;&amp;#x2115;&amp;#x2124;&amp;#x211A;&amp;#x211D;&lt;/mi&gt;&lt;/mstyle&gt;&lt;/math&gt;&quot;,&quot;truncated&quot;:false}" id="203" name="Google Shape;203;p27" title="ℕℤℚℝ"/>
          <p:cNvPicPr preferRelativeResize="0"/>
          <p:nvPr/>
        </p:nvPicPr>
        <p:blipFill rotWithShape="1">
          <a:blip r:embed="rId3">
            <a:alphaModFix/>
          </a:blip>
          <a:srcRect b="0" l="75370" r="0" t="0"/>
          <a:stretch/>
        </p:blipFill>
        <p:spPr>
          <a:xfrm>
            <a:off x="5683275" y="4251500"/>
            <a:ext cx="177300" cy="18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Discovering a Formula</a:t>
            </a:r>
            <a:endParaRPr/>
          </a:p>
        </p:txBody>
      </p:sp>
      <p:sp>
        <p:nvSpPr>
          <p:cNvPr id="209" name="Google Shape;209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| A | = number of elements in A</a:t>
            </a:r>
            <a:endParaRPr/>
          </a:p>
          <a:p>
            <a:pPr indent="-31718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Example: | {-1, 0, 1} | = 3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| A ⋃ B |?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Formula: </a:t>
            </a:r>
            <a:r>
              <a:rPr lang="en"/>
              <a:t>| A ⋃ B | = | A | + | B | - | A ⋂ B |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Challenge: </a:t>
            </a:r>
            <a:endParaRPr/>
          </a:p>
          <a:p>
            <a:pPr indent="-31718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There are ten students in the classroom.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6 speak Spanish.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3 play the piano.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2 speak Spanish AND play the piano.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How many can speak Spanish OR play the piano?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4625" y="445020"/>
            <a:ext cx="2867275" cy="190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4625" y="2513925"/>
            <a:ext cx="2867274" cy="2425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17" name="Google Shape;217;p29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If you’re in a set, </a:t>
            </a:r>
            <a:r>
              <a:rPr lang="en"/>
              <a:t>run</a:t>
            </a:r>
            <a:r>
              <a:rPr lang="en"/>
              <a:t> to the front of the room!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Example: </a:t>
            </a:r>
            <a:r>
              <a:rPr lang="en" sz="3600"/>
              <a:t>S </a:t>
            </a:r>
            <a:r>
              <a:rPr lang="en" sz="3600"/>
              <a:t>⋃ B</a:t>
            </a:r>
            <a:endParaRPr sz="3600"/>
          </a:p>
        </p:txBody>
      </p:sp>
      <p:pic>
        <p:nvPicPr>
          <p:cNvPr id="218" name="Google Shape;21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9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26" name="Google Shape;226;p30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000"/>
              <a:t>S </a:t>
            </a:r>
            <a:r>
              <a:rPr lang="en" sz="6000"/>
              <a:t>⋂ B</a:t>
            </a:r>
            <a:endParaRPr sz="6000"/>
          </a:p>
        </p:txBody>
      </p:sp>
      <p:pic>
        <p:nvPicPr>
          <p:cNvPr id="227" name="Google Shape;22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35" name="Google Shape;235;p31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000"/>
              <a:t>B</a:t>
            </a:r>
            <a:r>
              <a:rPr lang="en" sz="6000"/>
              <a:t> \ J</a:t>
            </a:r>
            <a:endParaRPr sz="6000"/>
          </a:p>
        </p:txBody>
      </p:sp>
      <p:pic>
        <p:nvPicPr>
          <p:cNvPr id="236" name="Google Shape;23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1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Card Decoration (15 minutes)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Choose paper for your name card.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your name in BIG letters.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Include your pronouns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Example: Ms. Murphy (she/her)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Example: Jackie (they/them)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 stickers and drawings if you’d like :)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 title="Screenshot 2026-06-16 at 2.23.0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6400" y="830275"/>
            <a:ext cx="2531950" cy="215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Screenshot 2026-06-16 at 2.24.0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273" y="3138199"/>
            <a:ext cx="2235875" cy="16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Screenshot 2026-06-16 at 2.24.5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7738" y="3164125"/>
            <a:ext cx="2838544" cy="16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 title="Screenshot 2026-06-16 at 2.25.29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9871" y="3164126"/>
            <a:ext cx="1688479" cy="166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44" name="Google Shape;244;p32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600"/>
              <a:t>J ⋂ </a:t>
            </a:r>
            <a:r>
              <a:rPr lang="en" sz="3600"/>
              <a:t>S ⋂ B</a:t>
            </a:r>
            <a:endParaRPr sz="3600"/>
          </a:p>
        </p:txBody>
      </p:sp>
      <p:pic>
        <p:nvPicPr>
          <p:cNvPr id="245" name="Google Shape;24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2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53" name="Google Shape;253;p33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000"/>
              <a:t>J</a:t>
            </a:r>
            <a:r>
              <a:rPr lang="en" sz="6000"/>
              <a:t> \ S</a:t>
            </a:r>
            <a:endParaRPr sz="6000"/>
          </a:p>
        </p:txBody>
      </p:sp>
      <p:pic>
        <p:nvPicPr>
          <p:cNvPr id="254" name="Google Shape;25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3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62" name="Google Shape;262;p34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000"/>
              <a:t>J </a:t>
            </a:r>
            <a:r>
              <a:rPr lang="en" sz="6000"/>
              <a:t>⋃ S</a:t>
            </a:r>
            <a:endParaRPr sz="6000"/>
          </a:p>
        </p:txBody>
      </p:sp>
      <p:pic>
        <p:nvPicPr>
          <p:cNvPr id="263" name="Google Shape;26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4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</a:t>
            </a:r>
            <a:endParaRPr/>
          </a:p>
        </p:txBody>
      </p:sp>
      <p:sp>
        <p:nvSpPr>
          <p:cNvPr id="271" name="Google Shape;271;p35"/>
          <p:cNvSpPr txBox="1"/>
          <p:nvPr>
            <p:ph idx="1" type="body"/>
          </p:nvPr>
        </p:nvSpPr>
        <p:spPr>
          <a:xfrm>
            <a:off x="311700" y="1152475"/>
            <a:ext cx="350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 = { students wearing jeans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 = { students who play a sport }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 = { students with brown eyes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/>
              <a:t>B \ (</a:t>
            </a:r>
            <a:r>
              <a:rPr lang="en" sz="3600"/>
              <a:t>J ⋃ S)</a:t>
            </a:r>
            <a:endParaRPr sz="3600"/>
          </a:p>
        </p:txBody>
      </p:sp>
      <p:pic>
        <p:nvPicPr>
          <p:cNvPr id="272" name="Google Shape;27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5580" y="1566575"/>
            <a:ext cx="2646720" cy="3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5"/>
          <p:cNvPicPr preferRelativeResize="0"/>
          <p:nvPr/>
        </p:nvPicPr>
        <p:blipFill rotWithShape="1">
          <a:blip r:embed="rId4">
            <a:alphaModFix/>
          </a:blip>
          <a:srcRect b="0" l="0" r="0" t="24283"/>
          <a:stretch/>
        </p:blipFill>
        <p:spPr>
          <a:xfrm>
            <a:off x="2924325" y="3174450"/>
            <a:ext cx="2964850" cy="170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7325" y="1566575"/>
            <a:ext cx="1381851" cy="138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Set Game Continued</a:t>
            </a:r>
            <a:endParaRPr/>
          </a:p>
        </p:txBody>
      </p:sp>
      <p:sp>
        <p:nvSpPr>
          <p:cNvPr id="280" name="Google Shape;280;p36"/>
          <p:cNvSpPr txBox="1"/>
          <p:nvPr>
            <p:ph idx="1" type="body"/>
          </p:nvPr>
        </p:nvSpPr>
        <p:spPr>
          <a:xfrm>
            <a:off x="330821" y="1152475"/>
            <a:ext cx="5693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Can we think of three new sets?</a:t>
            </a:r>
            <a:endParaRPr/>
          </a:p>
        </p:txBody>
      </p:sp>
      <p:pic>
        <p:nvPicPr>
          <p:cNvPr id="281" name="Google Shape;28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4513" y="136086"/>
            <a:ext cx="2926000" cy="146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7196" y="3430975"/>
            <a:ext cx="2073523" cy="138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7196" y="1824475"/>
            <a:ext cx="2073525" cy="138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6"/>
          <p:cNvPicPr preferRelativeResize="0"/>
          <p:nvPr/>
        </p:nvPicPr>
        <p:blipFill rotWithShape="1">
          <a:blip r:embed="rId6">
            <a:alphaModFix/>
          </a:blip>
          <a:srcRect b="0" l="15160" r="15424" t="0"/>
          <a:stretch/>
        </p:blipFill>
        <p:spPr>
          <a:xfrm>
            <a:off x="416071" y="1824475"/>
            <a:ext cx="2319099" cy="298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52746" y="1824475"/>
            <a:ext cx="2989527" cy="2989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Daily Reflection</a:t>
            </a:r>
            <a:endParaRPr/>
          </a:p>
        </p:txBody>
      </p:sp>
      <p:sp>
        <p:nvSpPr>
          <p:cNvPr id="291" name="Google Shape;291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one new thing you learned today?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Leave your name card at your desk! We will be using them each day.</a:t>
            </a:r>
            <a:endParaRPr/>
          </a:p>
        </p:txBody>
      </p:sp>
      <p:pic>
        <p:nvPicPr>
          <p:cNvPr id="292" name="Google Shape;292;p37" title="9316F80B-2498-413C-8A40-D98B50CBBC68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9938" y="2538775"/>
            <a:ext cx="2683168" cy="17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775" y="2339425"/>
            <a:ext cx="2255675" cy="225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8600" y="2339413"/>
            <a:ext cx="2683175" cy="2255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Announcements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day the schedule will be displayed on the board.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Peer counselors will be leading groups to the bathroom at each break.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If you have to use the bathroom during lesson time, let Ms. Murphy or a peer counselor know.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think of math? (2 minutes)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your small group, share one word for how math feels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Example: Sometimes, math feels EXCITING to me.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Example: Sometimes, math feels CONFUSING to me.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7851" y="2571750"/>
            <a:ext cx="3326050" cy="21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4">
            <a:alphaModFix/>
          </a:blip>
          <a:srcRect b="0" l="13407" r="13172" t="0"/>
          <a:stretch/>
        </p:blipFill>
        <p:spPr>
          <a:xfrm>
            <a:off x="1173025" y="2571750"/>
            <a:ext cx="2812426" cy="2154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Building Activity Part 1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 = { people who have a pet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 = { people who like chocolate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 ⋂ C = { people who have a pet AND like chocolate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P ⋃ C = { people who have a pet OR like chocolate }</a:t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875" y="2988187"/>
            <a:ext cx="2607075" cy="1739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IMG_5181.jpeg"/>
          <p:cNvPicPr preferRelativeResize="0"/>
          <p:nvPr/>
        </p:nvPicPr>
        <p:blipFill rotWithShape="1">
          <a:blip r:embed="rId4">
            <a:alphaModFix/>
          </a:blip>
          <a:srcRect b="31429" l="-2610" r="2610" t="6862"/>
          <a:stretch/>
        </p:blipFill>
        <p:spPr>
          <a:xfrm>
            <a:off x="6123950" y="671500"/>
            <a:ext cx="2551349" cy="20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 title="C816BA1F-DE66-4246-B795-D50C4102B403_1_105_c.jpeg"/>
          <p:cNvPicPr preferRelativeResize="0"/>
          <p:nvPr/>
        </p:nvPicPr>
        <p:blipFill rotWithShape="1">
          <a:blip r:embed="rId5">
            <a:alphaModFix/>
          </a:blip>
          <a:srcRect b="8611" l="8394" r="14594" t="19333"/>
          <a:stretch/>
        </p:blipFill>
        <p:spPr>
          <a:xfrm>
            <a:off x="6195982" y="2988175"/>
            <a:ext cx="2479319" cy="17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 title="IMG_5098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4091" y="2988175"/>
            <a:ext cx="2319734" cy="173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Building Activity Part 2 (15 minutes)</a:t>
            </a:r>
            <a:endParaRPr/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017725"/>
            <a:ext cx="4812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</a:t>
            </a:r>
            <a:r>
              <a:rPr lang="en"/>
              <a:t> = { people who have a sibling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 = { people who eat spicy food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 ⋂ E = { people who have a sibling AND eat spicy food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 ⋃ E = { people who have a sibling OR eat spicy food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Challenge: Can you think of other examples of sets?</a:t>
            </a:r>
            <a:endParaRPr/>
          </a:p>
        </p:txBody>
      </p:sp>
      <p:pic>
        <p:nvPicPr>
          <p:cNvPr id="100" name="Google Shape;100;p18" title="Screenshot 2026-06-18 at 3.08.07 PM.png"/>
          <p:cNvPicPr preferRelativeResize="0"/>
          <p:nvPr/>
        </p:nvPicPr>
        <p:blipFill rotWithShape="1">
          <a:blip r:embed="rId3">
            <a:alphaModFix/>
          </a:blip>
          <a:srcRect b="43095" l="0" r="0" t="0"/>
          <a:stretch/>
        </p:blipFill>
        <p:spPr>
          <a:xfrm>
            <a:off x="5767450" y="1222375"/>
            <a:ext cx="2814250" cy="318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(15 minutes)</a:t>
            </a:r>
            <a:endParaRPr/>
          </a:p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311700" y="1054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Keep decorating your name card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00" y="3405449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 title="Screenshot 2026-06-16 at 2.53.3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5763" y="3405447"/>
            <a:ext cx="2709562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2375" y="2439950"/>
            <a:ext cx="2519400" cy="25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2375" y="365848"/>
            <a:ext cx="2519400" cy="1798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Ms. Murphy’s Story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Middle school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Reading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Ballet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501" y="2255125"/>
            <a:ext cx="1576875" cy="258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 title="82B760D3-1352-4B11-9079-99FACD8FCE09_1_105_c.jpeg"/>
          <p:cNvPicPr preferRelativeResize="0"/>
          <p:nvPr/>
        </p:nvPicPr>
        <p:blipFill rotWithShape="1">
          <a:blip r:embed="rId4">
            <a:alphaModFix/>
          </a:blip>
          <a:srcRect b="0" l="0" r="0" t="2762"/>
          <a:stretch/>
        </p:blipFill>
        <p:spPr>
          <a:xfrm>
            <a:off x="5316200" y="1105750"/>
            <a:ext cx="2725050" cy="17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 title="C105E042-AB05-4B67-BD20-B7255ED7DA6C_1_105_c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7700" y="1105750"/>
            <a:ext cx="2382100" cy="17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20800" y="3001740"/>
            <a:ext cx="1251275" cy="185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18500" y="3010075"/>
            <a:ext cx="1251275" cy="185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16200" y="3010075"/>
            <a:ext cx="1096200" cy="185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58825" y="3018400"/>
            <a:ext cx="1382424" cy="18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Ms. Murphy’s Story</a:t>
            </a:r>
            <a:endParaRPr/>
          </a:p>
        </p:txBody>
      </p:sp>
      <p:sp>
        <p:nvSpPr>
          <p:cNvPr id="129" name="Google Shape;129;p21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College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Internship at Intel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Fun math classes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Computer science =&gt; math</a:t>
            </a:r>
            <a:endParaRPr/>
          </a:p>
        </p:txBody>
      </p:sp>
      <p:pic>
        <p:nvPicPr>
          <p:cNvPr id="130" name="Google Shape;13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375" y="2456699"/>
            <a:ext cx="3976975" cy="22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445812"/>
            <a:ext cx="4014540" cy="225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1" title="9316F80B-2498-413C-8A40-D98B50CBBC68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9151" y="335700"/>
            <a:ext cx="2947400" cy="19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