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1395f900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1395f900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f1395f9000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f1395f9000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f1395f9000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f1395f9000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ed9bc70f7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ed9bc70f7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1395f9000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f1395f9000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1395f9000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f1395f9000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1395f900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f1395f900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ed9bc70f7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ed9bc70f7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f1395f9000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f1395f9000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f1395f9000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f1395f9000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f1364a153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f1364a15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ed9bc70f7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ed9bc70f7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1395f9000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f1395f9000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1364a1533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1364a1533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f1395f900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f1395f900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f1395f900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f1395f900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1364a153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1364a153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f1395f9000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f1395f9000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1395f9000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1395f9000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1364a1533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f1364a153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1395f9000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f1395f9000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800"/>
              <a:buNone/>
              <a:defRPr sz="28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Clr>
                <a:schemeClr val="dk1"/>
              </a:buClr>
              <a:buSzPts val="1400"/>
              <a:buChar char="●"/>
              <a:defRPr sz="1400">
                <a:solidFill>
                  <a:schemeClr val="dk1"/>
                </a:solidFill>
              </a:defRPr>
            </a:lvl1pPr>
            <a:lvl2pPr indent="-304800" lvl="1" marL="914400">
              <a:spcBef>
                <a:spcPts val="0"/>
              </a:spcBef>
              <a:spcAft>
                <a:spcPts val="0"/>
              </a:spcAft>
              <a:buClr>
                <a:schemeClr val="dk1"/>
              </a:buClr>
              <a:buSzPts val="1200"/>
              <a:buChar char="○"/>
              <a:defRPr sz="1200">
                <a:solidFill>
                  <a:schemeClr val="dk1"/>
                </a:solidFill>
              </a:defRPr>
            </a:lvl2pPr>
            <a:lvl3pPr indent="-304800" lvl="2" marL="1371600">
              <a:spcBef>
                <a:spcPts val="0"/>
              </a:spcBef>
              <a:spcAft>
                <a:spcPts val="0"/>
              </a:spcAft>
              <a:buClr>
                <a:schemeClr val="dk1"/>
              </a:buClr>
              <a:buSzPts val="1200"/>
              <a:buChar char="■"/>
              <a:defRPr sz="1200">
                <a:solidFill>
                  <a:schemeClr val="dk1"/>
                </a:solidFill>
              </a:defRPr>
            </a:lvl3pPr>
            <a:lvl4pPr indent="-304800" lvl="3" marL="1828800">
              <a:spcBef>
                <a:spcPts val="0"/>
              </a:spcBef>
              <a:spcAft>
                <a:spcPts val="0"/>
              </a:spcAft>
              <a:buClr>
                <a:schemeClr val="dk1"/>
              </a:buClr>
              <a:buSzPts val="1200"/>
              <a:buChar char="●"/>
              <a:defRPr sz="1200">
                <a:solidFill>
                  <a:schemeClr val="dk1"/>
                </a:solidFill>
              </a:defRPr>
            </a:lvl4pPr>
            <a:lvl5pPr indent="-304800" lvl="4" marL="2286000">
              <a:spcBef>
                <a:spcPts val="0"/>
              </a:spcBef>
              <a:spcAft>
                <a:spcPts val="0"/>
              </a:spcAft>
              <a:buClr>
                <a:schemeClr val="dk1"/>
              </a:buClr>
              <a:buSzPts val="1200"/>
              <a:buChar char="○"/>
              <a:defRPr sz="1200">
                <a:solidFill>
                  <a:schemeClr val="dk1"/>
                </a:solidFill>
              </a:defRPr>
            </a:lvl5pPr>
            <a:lvl6pPr indent="-304800" lvl="5" marL="2743200">
              <a:spcBef>
                <a:spcPts val="0"/>
              </a:spcBef>
              <a:spcAft>
                <a:spcPts val="0"/>
              </a:spcAft>
              <a:buClr>
                <a:schemeClr val="dk1"/>
              </a:buClr>
              <a:buSzPts val="1200"/>
              <a:buChar char="■"/>
              <a:defRPr sz="1200">
                <a:solidFill>
                  <a:schemeClr val="dk1"/>
                </a:solidFill>
              </a:defRPr>
            </a:lvl6pPr>
            <a:lvl7pPr indent="-304800" lvl="6" marL="3200400">
              <a:spcBef>
                <a:spcPts val="0"/>
              </a:spcBef>
              <a:spcAft>
                <a:spcPts val="0"/>
              </a:spcAft>
              <a:buClr>
                <a:schemeClr val="dk1"/>
              </a:buClr>
              <a:buSzPts val="1200"/>
              <a:buChar char="●"/>
              <a:defRPr sz="1200">
                <a:solidFill>
                  <a:schemeClr val="dk1"/>
                </a:solidFill>
              </a:defRPr>
            </a:lvl7pPr>
            <a:lvl8pPr indent="-304800" lvl="7" marL="3657600">
              <a:spcBef>
                <a:spcPts val="0"/>
              </a:spcBef>
              <a:spcAft>
                <a:spcPts val="0"/>
              </a:spcAft>
              <a:buClr>
                <a:schemeClr val="dk1"/>
              </a:buClr>
              <a:buSzPts val="1200"/>
              <a:buChar char="○"/>
              <a:defRPr sz="1200">
                <a:solidFill>
                  <a:schemeClr val="dk1"/>
                </a:solidFill>
              </a:defRPr>
            </a:lvl8pPr>
            <a:lvl9pPr indent="-304800" lvl="8" marL="4114800">
              <a:spcBef>
                <a:spcPts val="0"/>
              </a:spcBef>
              <a:spcAft>
                <a:spcPts val="0"/>
              </a:spcAft>
              <a:buClr>
                <a:schemeClr val="dk1"/>
              </a:buClr>
              <a:buSzPts val="1200"/>
              <a:buChar char="■"/>
              <a:defRPr sz="1200">
                <a:solidFill>
                  <a:schemeClr val="dk1"/>
                </a:solidFill>
              </a:defRPr>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Clr>
                <a:schemeClr val="dk1"/>
              </a:buClr>
              <a:buSzPts val="1400"/>
              <a:buChar char="●"/>
              <a:defRPr sz="1400">
                <a:solidFill>
                  <a:schemeClr val="dk1"/>
                </a:solidFill>
              </a:defRPr>
            </a:lvl1pPr>
            <a:lvl2pPr indent="-304800" lvl="1" marL="914400">
              <a:spcBef>
                <a:spcPts val="0"/>
              </a:spcBef>
              <a:spcAft>
                <a:spcPts val="0"/>
              </a:spcAft>
              <a:buClr>
                <a:schemeClr val="dk1"/>
              </a:buClr>
              <a:buSzPts val="1200"/>
              <a:buChar char="○"/>
              <a:defRPr sz="1200">
                <a:solidFill>
                  <a:schemeClr val="dk1"/>
                </a:solidFill>
              </a:defRPr>
            </a:lvl2pPr>
            <a:lvl3pPr indent="-304800" lvl="2" marL="1371600">
              <a:spcBef>
                <a:spcPts val="0"/>
              </a:spcBef>
              <a:spcAft>
                <a:spcPts val="0"/>
              </a:spcAft>
              <a:buClr>
                <a:schemeClr val="dk1"/>
              </a:buClr>
              <a:buSzPts val="1200"/>
              <a:buChar char="■"/>
              <a:defRPr sz="1200">
                <a:solidFill>
                  <a:schemeClr val="dk1"/>
                </a:solidFill>
              </a:defRPr>
            </a:lvl3pPr>
            <a:lvl4pPr indent="-304800" lvl="3" marL="1828800">
              <a:spcBef>
                <a:spcPts val="0"/>
              </a:spcBef>
              <a:spcAft>
                <a:spcPts val="0"/>
              </a:spcAft>
              <a:buClr>
                <a:schemeClr val="dk1"/>
              </a:buClr>
              <a:buSzPts val="1200"/>
              <a:buChar char="●"/>
              <a:defRPr sz="1200">
                <a:solidFill>
                  <a:schemeClr val="dk1"/>
                </a:solidFill>
              </a:defRPr>
            </a:lvl4pPr>
            <a:lvl5pPr indent="-304800" lvl="4" marL="2286000">
              <a:spcBef>
                <a:spcPts val="0"/>
              </a:spcBef>
              <a:spcAft>
                <a:spcPts val="0"/>
              </a:spcAft>
              <a:buClr>
                <a:schemeClr val="dk1"/>
              </a:buClr>
              <a:buSzPts val="1200"/>
              <a:buChar char="○"/>
              <a:defRPr sz="1200">
                <a:solidFill>
                  <a:schemeClr val="dk1"/>
                </a:solidFill>
              </a:defRPr>
            </a:lvl5pPr>
            <a:lvl6pPr indent="-304800" lvl="5" marL="2743200">
              <a:spcBef>
                <a:spcPts val="0"/>
              </a:spcBef>
              <a:spcAft>
                <a:spcPts val="0"/>
              </a:spcAft>
              <a:buClr>
                <a:schemeClr val="dk1"/>
              </a:buClr>
              <a:buSzPts val="1200"/>
              <a:buChar char="■"/>
              <a:defRPr sz="1200">
                <a:solidFill>
                  <a:schemeClr val="dk1"/>
                </a:solidFill>
              </a:defRPr>
            </a:lvl6pPr>
            <a:lvl7pPr indent="-304800" lvl="6" marL="3200400">
              <a:spcBef>
                <a:spcPts val="0"/>
              </a:spcBef>
              <a:spcAft>
                <a:spcPts val="0"/>
              </a:spcAft>
              <a:buClr>
                <a:schemeClr val="dk1"/>
              </a:buClr>
              <a:buSzPts val="1200"/>
              <a:buChar char="●"/>
              <a:defRPr sz="1200">
                <a:solidFill>
                  <a:schemeClr val="dk1"/>
                </a:solidFill>
              </a:defRPr>
            </a:lvl7pPr>
            <a:lvl8pPr indent="-304800" lvl="7" marL="3657600">
              <a:spcBef>
                <a:spcPts val="0"/>
              </a:spcBef>
              <a:spcAft>
                <a:spcPts val="0"/>
              </a:spcAft>
              <a:buClr>
                <a:schemeClr val="dk1"/>
              </a:buClr>
              <a:buSzPts val="1200"/>
              <a:buChar char="○"/>
              <a:defRPr sz="1200">
                <a:solidFill>
                  <a:schemeClr val="dk1"/>
                </a:solidFill>
              </a:defRPr>
            </a:lvl8pPr>
            <a:lvl9pPr indent="-304800" lvl="8" marL="4114800">
              <a:spcBef>
                <a:spcPts val="0"/>
              </a:spcBef>
              <a:spcAft>
                <a:spcPts val="0"/>
              </a:spcAft>
              <a:buClr>
                <a:schemeClr val="dk1"/>
              </a:buClr>
              <a:buSzPts val="1200"/>
              <a:buChar char="■"/>
              <a:defRPr sz="1200">
                <a:solidFill>
                  <a:schemeClr val="dk1"/>
                </a:solidFill>
              </a:defRPr>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2.png"/><Relationship Id="rId4" Type="http://schemas.openxmlformats.org/officeDocument/2006/relationships/image" Target="../media/image4.png"/><Relationship Id="rId5"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206775"/>
            <a:ext cx="8520600" cy="1023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Tech Trek Day 2</a:t>
            </a:r>
            <a:endParaRPr/>
          </a:p>
        </p:txBody>
      </p:sp>
      <p:sp>
        <p:nvSpPr>
          <p:cNvPr id="55" name="Google Shape;55;p13"/>
          <p:cNvSpPr txBox="1"/>
          <p:nvPr>
            <p:ph idx="1" type="subTitle"/>
          </p:nvPr>
        </p:nvSpPr>
        <p:spPr>
          <a:xfrm>
            <a:off x="252925" y="12303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Core Class: Math</a:t>
            </a:r>
            <a:endParaRPr/>
          </a:p>
        </p:txBody>
      </p:sp>
      <p:pic>
        <p:nvPicPr>
          <p:cNvPr id="56" name="Google Shape;56;p13"/>
          <p:cNvPicPr preferRelativeResize="0"/>
          <p:nvPr/>
        </p:nvPicPr>
        <p:blipFill rotWithShape="1">
          <a:blip r:embed="rId3">
            <a:alphaModFix/>
          </a:blip>
          <a:srcRect b="0" l="0" r="13495" t="0"/>
          <a:stretch/>
        </p:blipFill>
        <p:spPr>
          <a:xfrm>
            <a:off x="2334063" y="2245525"/>
            <a:ext cx="3990875" cy="2580475"/>
          </a:xfrm>
          <a:prstGeom prst="rect">
            <a:avLst/>
          </a:prstGeom>
          <a:noFill/>
          <a:ln>
            <a:noFill/>
          </a:ln>
        </p:spPr>
      </p:pic>
      <p:pic>
        <p:nvPicPr>
          <p:cNvPr id="57" name="Google Shape;57;p13"/>
          <p:cNvPicPr preferRelativeResize="0"/>
          <p:nvPr/>
        </p:nvPicPr>
        <p:blipFill>
          <a:blip r:embed="rId4">
            <a:alphaModFix/>
          </a:blip>
          <a:stretch>
            <a:fillRect/>
          </a:stretch>
        </p:blipFill>
        <p:spPr>
          <a:xfrm>
            <a:off x="252925" y="2245525"/>
            <a:ext cx="1842116" cy="2580475"/>
          </a:xfrm>
          <a:prstGeom prst="rect">
            <a:avLst/>
          </a:prstGeom>
          <a:noFill/>
          <a:ln>
            <a:noFill/>
          </a:ln>
        </p:spPr>
      </p:pic>
      <p:pic>
        <p:nvPicPr>
          <p:cNvPr id="58" name="Google Shape;58;p13"/>
          <p:cNvPicPr preferRelativeResize="0"/>
          <p:nvPr/>
        </p:nvPicPr>
        <p:blipFill>
          <a:blip r:embed="rId5">
            <a:alphaModFix/>
          </a:blip>
          <a:stretch>
            <a:fillRect/>
          </a:stretch>
        </p:blipFill>
        <p:spPr>
          <a:xfrm>
            <a:off x="6563969" y="2227575"/>
            <a:ext cx="2334707" cy="2580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19" name="Shape 119"/>
        <p:cNvGrpSpPr/>
        <p:nvPr/>
      </p:nvGrpSpPr>
      <p:grpSpPr>
        <a:xfrm>
          <a:off x="0" y="0"/>
          <a:ext cx="0" cy="0"/>
          <a:chOff x="0" y="0"/>
          <a:chExt cx="0" cy="0"/>
        </a:xfrm>
      </p:grpSpPr>
      <p:sp>
        <p:nvSpPr>
          <p:cNvPr id="120" name="Google Shape;120;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Pick a Number</a:t>
            </a:r>
            <a:endParaRPr/>
          </a:p>
        </p:txBody>
      </p:sp>
      <p:sp>
        <p:nvSpPr>
          <p:cNvPr id="121" name="Google Shape;121;p22"/>
          <p:cNvSpPr txBox="1"/>
          <p:nvPr>
            <p:ph idx="1" type="body"/>
          </p:nvPr>
        </p:nvSpPr>
        <p:spPr>
          <a:xfrm>
            <a:off x="3428025" y="1152875"/>
            <a:ext cx="51981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Choose any number =&gt; 7.</a:t>
            </a:r>
            <a:endParaRPr/>
          </a:p>
          <a:p>
            <a:pPr indent="-342900" lvl="0" marL="457200" rtl="0" algn="l">
              <a:spcBef>
                <a:spcPts val="0"/>
              </a:spcBef>
              <a:spcAft>
                <a:spcPts val="0"/>
              </a:spcAft>
              <a:buSzPts val="1800"/>
              <a:buAutoNum type="arabicPeriod"/>
            </a:pPr>
            <a:r>
              <a:rPr lang="en"/>
              <a:t>Double it =&gt; 2 ྾ 7 = 14.</a:t>
            </a:r>
            <a:endParaRPr/>
          </a:p>
          <a:p>
            <a:pPr indent="-342900" lvl="0" marL="457200" rtl="0" algn="l">
              <a:spcBef>
                <a:spcPts val="0"/>
              </a:spcBef>
              <a:spcAft>
                <a:spcPts val="0"/>
              </a:spcAft>
              <a:buSzPts val="1800"/>
              <a:buAutoNum type="arabicPeriod"/>
            </a:pPr>
            <a:r>
              <a:rPr lang="en"/>
              <a:t>Add 10 =&gt; 14 + 10 = 24.</a:t>
            </a:r>
            <a:endParaRPr/>
          </a:p>
          <a:p>
            <a:pPr indent="-342900" lvl="0" marL="457200" rtl="0" algn="l">
              <a:spcBef>
                <a:spcPts val="0"/>
              </a:spcBef>
              <a:spcAft>
                <a:spcPts val="0"/>
              </a:spcAft>
              <a:buSzPts val="1800"/>
              <a:buAutoNum type="arabicPeriod"/>
            </a:pPr>
            <a:r>
              <a:rPr lang="en"/>
              <a:t>Halve it =&gt; 24 / 2 = 12.</a:t>
            </a:r>
            <a:endParaRPr/>
          </a:p>
          <a:p>
            <a:pPr indent="-342900" lvl="0" marL="457200" rtl="0" algn="l">
              <a:spcBef>
                <a:spcPts val="0"/>
              </a:spcBef>
              <a:spcAft>
                <a:spcPts val="0"/>
              </a:spcAft>
              <a:buSzPts val="1800"/>
              <a:buAutoNum type="arabicPeriod"/>
            </a:pPr>
            <a:r>
              <a:rPr lang="en"/>
              <a:t>Subtract your original number =&gt; 12 - 7 = 5.</a:t>
            </a:r>
            <a:endParaRPr/>
          </a:p>
          <a:p>
            <a:pPr indent="-342900" lvl="0" marL="457200" rtl="0" algn="l">
              <a:spcBef>
                <a:spcPts val="0"/>
              </a:spcBef>
              <a:spcAft>
                <a:spcPts val="0"/>
              </a:spcAft>
              <a:buSzPts val="1800"/>
              <a:buAutoNum type="arabicPeriod"/>
            </a:pPr>
            <a:r>
              <a:rPr lang="en"/>
              <a:t>What is the result?</a:t>
            </a:r>
            <a:endParaRPr/>
          </a:p>
          <a:p>
            <a:pPr indent="0" lvl="0" marL="0" rtl="0" algn="l">
              <a:spcBef>
                <a:spcPts val="1200"/>
              </a:spcBef>
              <a:spcAft>
                <a:spcPts val="1200"/>
              </a:spcAft>
              <a:buNone/>
            </a:pPr>
            <a:r>
              <a:rPr lang="en"/>
              <a:t>(5 minutes) Choose your own number and repeat the process. What is the result? Compare with the other members of your group.</a:t>
            </a:r>
            <a:endParaRPr/>
          </a:p>
        </p:txBody>
      </p:sp>
      <p:pic>
        <p:nvPicPr>
          <p:cNvPr id="122" name="Google Shape;122;p22"/>
          <p:cNvPicPr preferRelativeResize="0"/>
          <p:nvPr/>
        </p:nvPicPr>
        <p:blipFill>
          <a:blip r:embed="rId3">
            <a:alphaModFix/>
          </a:blip>
          <a:stretch>
            <a:fillRect/>
          </a:stretch>
        </p:blipFill>
        <p:spPr>
          <a:xfrm>
            <a:off x="359700" y="1191700"/>
            <a:ext cx="2773227" cy="3454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26" name="Shape 126"/>
        <p:cNvGrpSpPr/>
        <p:nvPr/>
      </p:nvGrpSpPr>
      <p:grpSpPr>
        <a:xfrm>
          <a:off x="0" y="0"/>
          <a:ext cx="0" cy="0"/>
          <a:chOff x="0" y="0"/>
          <a:chExt cx="0" cy="0"/>
        </a:xfrm>
      </p:grpSpPr>
      <p:sp>
        <p:nvSpPr>
          <p:cNvPr id="127" name="Google Shape;127;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to Write a Proof</a:t>
            </a:r>
            <a:endParaRPr/>
          </a:p>
        </p:txBody>
      </p:sp>
      <p:sp>
        <p:nvSpPr>
          <p:cNvPr id="128" name="Google Shape;128;p23"/>
          <p:cNvSpPr txBox="1"/>
          <p:nvPr>
            <p:ph idx="1" type="body"/>
          </p:nvPr>
        </p:nvSpPr>
        <p:spPr>
          <a:xfrm>
            <a:off x="311700" y="101772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do we PROVE the answer is always 5?</a:t>
            </a:r>
            <a:endParaRPr/>
          </a:p>
          <a:p>
            <a:pPr indent="-342900" lvl="0" marL="457200" rtl="0" algn="l">
              <a:spcBef>
                <a:spcPts val="1200"/>
              </a:spcBef>
              <a:spcAft>
                <a:spcPts val="0"/>
              </a:spcAft>
              <a:buSzPts val="1800"/>
              <a:buAutoNum type="arabicPeriod"/>
            </a:pPr>
            <a:r>
              <a:rPr lang="en"/>
              <a:t>Choose any number and call it x.</a:t>
            </a:r>
            <a:endParaRPr/>
          </a:p>
          <a:p>
            <a:pPr indent="-342900" lvl="0" marL="457200" rtl="0" algn="l">
              <a:spcBef>
                <a:spcPts val="0"/>
              </a:spcBef>
              <a:spcAft>
                <a:spcPts val="0"/>
              </a:spcAft>
              <a:buSzPts val="1800"/>
              <a:buAutoNum type="arabicPeriod"/>
            </a:pPr>
            <a:r>
              <a:rPr lang="en"/>
              <a:t>Double it =&gt; 2x.</a:t>
            </a:r>
            <a:endParaRPr/>
          </a:p>
          <a:p>
            <a:pPr indent="-342900" lvl="0" marL="457200" rtl="0" algn="l">
              <a:spcBef>
                <a:spcPts val="0"/>
              </a:spcBef>
              <a:spcAft>
                <a:spcPts val="0"/>
              </a:spcAft>
              <a:buSzPts val="1800"/>
              <a:buAutoNum type="arabicPeriod"/>
            </a:pPr>
            <a:r>
              <a:rPr lang="en"/>
              <a:t>Add ten =&gt; 2x + 10.</a:t>
            </a:r>
            <a:endParaRPr/>
          </a:p>
          <a:p>
            <a:pPr indent="-342900" lvl="0" marL="457200" rtl="0" algn="l">
              <a:spcBef>
                <a:spcPts val="0"/>
              </a:spcBef>
              <a:spcAft>
                <a:spcPts val="0"/>
              </a:spcAft>
              <a:buSzPts val="1800"/>
              <a:buAutoNum type="arabicPeriod"/>
            </a:pPr>
            <a:r>
              <a:rPr lang="en"/>
              <a:t>Halve it =&gt; (2x + 10) / 2.</a:t>
            </a:r>
            <a:endParaRPr/>
          </a:p>
          <a:p>
            <a:pPr indent="-342900" lvl="0" marL="457200" rtl="0" algn="l">
              <a:spcBef>
                <a:spcPts val="0"/>
              </a:spcBef>
              <a:spcAft>
                <a:spcPts val="0"/>
              </a:spcAft>
              <a:buSzPts val="1800"/>
              <a:buAutoNum type="arabicPeriod"/>
            </a:pPr>
            <a:r>
              <a:rPr lang="en"/>
              <a:t>Subtract your original number =&gt; (2x + 10) / 2 - x.</a:t>
            </a:r>
            <a:endParaRPr/>
          </a:p>
          <a:p>
            <a:pPr indent="-342900" lvl="0" marL="457200" rtl="0" algn="l">
              <a:spcBef>
                <a:spcPts val="0"/>
              </a:spcBef>
              <a:spcAft>
                <a:spcPts val="0"/>
              </a:spcAft>
              <a:buSzPts val="1800"/>
              <a:buAutoNum type="arabicPeriod"/>
            </a:pPr>
            <a:r>
              <a:rPr lang="en"/>
              <a:t>Simplify: (2x + 10) / 2 - x = (2x / 2 + 10/2) - x = (x + 5) - x = 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32" name="Shape 132"/>
        <p:cNvGrpSpPr/>
        <p:nvPr/>
      </p:nvGrpSpPr>
      <p:grpSpPr>
        <a:xfrm>
          <a:off x="0" y="0"/>
          <a:ext cx="0" cy="0"/>
          <a:chOff x="0" y="0"/>
          <a:chExt cx="0" cy="0"/>
        </a:xfrm>
      </p:grpSpPr>
      <p:sp>
        <p:nvSpPr>
          <p:cNvPr id="133" name="Google Shape;13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Your Turn: Prove It (10 minutes)</a:t>
            </a:r>
            <a:endParaRPr/>
          </a:p>
        </p:txBody>
      </p:sp>
      <p:sp>
        <p:nvSpPr>
          <p:cNvPr id="134" name="Google Shape;134;p24"/>
          <p:cNvSpPr txBox="1"/>
          <p:nvPr>
            <p:ph idx="1" type="body"/>
          </p:nvPr>
        </p:nvSpPr>
        <p:spPr>
          <a:xfrm>
            <a:off x="3021625" y="1149850"/>
            <a:ext cx="52788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Choose any number =&gt; 7.</a:t>
            </a:r>
            <a:endParaRPr/>
          </a:p>
          <a:p>
            <a:pPr indent="-342900" lvl="0" marL="457200" rtl="0" algn="l">
              <a:spcBef>
                <a:spcPts val="0"/>
              </a:spcBef>
              <a:spcAft>
                <a:spcPts val="0"/>
              </a:spcAft>
              <a:buSzPts val="1800"/>
              <a:buAutoNum type="arabicPeriod"/>
            </a:pPr>
            <a:r>
              <a:rPr lang="en"/>
              <a:t>Triple it =&gt; 3 ྾ 7 = 21.</a:t>
            </a:r>
            <a:endParaRPr/>
          </a:p>
          <a:p>
            <a:pPr indent="-342900" lvl="0" marL="457200" rtl="0" algn="l">
              <a:spcBef>
                <a:spcPts val="0"/>
              </a:spcBef>
              <a:spcAft>
                <a:spcPts val="0"/>
              </a:spcAft>
              <a:buSzPts val="1800"/>
              <a:buAutoNum type="arabicPeriod"/>
            </a:pPr>
            <a:r>
              <a:rPr lang="en"/>
              <a:t>Add 9 =&gt; 21 + 9 = 30.</a:t>
            </a:r>
            <a:endParaRPr/>
          </a:p>
          <a:p>
            <a:pPr indent="-342900" lvl="0" marL="457200" rtl="0" algn="l">
              <a:spcBef>
                <a:spcPts val="0"/>
              </a:spcBef>
              <a:spcAft>
                <a:spcPts val="0"/>
              </a:spcAft>
              <a:buSzPts val="1800"/>
              <a:buAutoNum type="arabicPeriod"/>
            </a:pPr>
            <a:r>
              <a:rPr lang="en"/>
              <a:t>Divide by three =&gt; 30 / 3 = 10.</a:t>
            </a:r>
            <a:endParaRPr/>
          </a:p>
          <a:p>
            <a:pPr indent="-342900" lvl="0" marL="457200" rtl="0" algn="l">
              <a:spcBef>
                <a:spcPts val="0"/>
              </a:spcBef>
              <a:spcAft>
                <a:spcPts val="0"/>
              </a:spcAft>
              <a:buSzPts val="1800"/>
              <a:buAutoNum type="arabicPeriod"/>
            </a:pPr>
            <a:r>
              <a:rPr lang="en"/>
              <a:t>Subtract your original number =&gt; 10 - 7 = 3.</a:t>
            </a:r>
            <a:endParaRPr/>
          </a:p>
          <a:p>
            <a:pPr indent="-342900" lvl="0" marL="457200" rtl="0" algn="l">
              <a:spcBef>
                <a:spcPts val="0"/>
              </a:spcBef>
              <a:spcAft>
                <a:spcPts val="0"/>
              </a:spcAft>
              <a:buSzPts val="1800"/>
              <a:buAutoNum type="arabicPeriod"/>
            </a:pPr>
            <a:r>
              <a:rPr lang="en"/>
              <a:t>What is the result?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=&gt; Prove that the result is always 3 &lt;=</a:t>
            </a:r>
            <a:endParaRPr/>
          </a:p>
        </p:txBody>
      </p:sp>
      <p:pic>
        <p:nvPicPr>
          <p:cNvPr id="135" name="Google Shape;135;p24"/>
          <p:cNvPicPr preferRelativeResize="0"/>
          <p:nvPr/>
        </p:nvPicPr>
        <p:blipFill>
          <a:blip r:embed="rId3">
            <a:alphaModFix/>
          </a:blip>
          <a:stretch>
            <a:fillRect/>
          </a:stretch>
        </p:blipFill>
        <p:spPr>
          <a:xfrm>
            <a:off x="409625" y="1082625"/>
            <a:ext cx="2214550" cy="35508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39" name="Shape 139"/>
        <p:cNvGrpSpPr/>
        <p:nvPr/>
      </p:nvGrpSpPr>
      <p:grpSpPr>
        <a:xfrm>
          <a:off x="0" y="0"/>
          <a:ext cx="0" cy="0"/>
          <a:chOff x="0" y="0"/>
          <a:chExt cx="0" cy="0"/>
        </a:xfrm>
      </p:grpSpPr>
      <p:sp>
        <p:nvSpPr>
          <p:cNvPr id="140" name="Google Shape;140;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Dots on a circle (25 minutes)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44" name="Shape 144"/>
        <p:cNvGrpSpPr/>
        <p:nvPr/>
      </p:nvGrpSpPr>
      <p:grpSpPr>
        <a:xfrm>
          <a:off x="0" y="0"/>
          <a:ext cx="0" cy="0"/>
          <a:chOff x="0" y="0"/>
          <a:chExt cx="0" cy="0"/>
        </a:xfrm>
      </p:grpSpPr>
      <p:sp>
        <p:nvSpPr>
          <p:cNvPr id="145" name="Google Shape;145;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BREAK TIME </a:t>
            </a:r>
            <a:r>
              <a:rPr lang="en"/>
              <a:t>(15 minutes)</a:t>
            </a:r>
            <a:endParaRPr/>
          </a:p>
        </p:txBody>
      </p:sp>
      <p:sp>
        <p:nvSpPr>
          <p:cNvPr id="146" name="Google Shape;146;p26"/>
          <p:cNvSpPr txBox="1"/>
          <p:nvPr>
            <p:ph idx="1" type="body"/>
          </p:nvPr>
        </p:nvSpPr>
        <p:spPr>
          <a:xfrm>
            <a:off x="311700" y="10547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 can…</a:t>
            </a:r>
            <a:endParaRPr/>
          </a:p>
          <a:p>
            <a:pPr indent="-342900" lvl="0" marL="457200" rtl="0" algn="l">
              <a:spcBef>
                <a:spcPts val="1200"/>
              </a:spcBef>
              <a:spcAft>
                <a:spcPts val="0"/>
              </a:spcAft>
              <a:buSzPts val="1800"/>
              <a:buChar char="●"/>
            </a:pPr>
            <a:r>
              <a:rPr lang="en"/>
              <a:t>Go to the bathroom</a:t>
            </a:r>
            <a:endParaRPr/>
          </a:p>
          <a:p>
            <a:pPr indent="-342900" lvl="0" marL="457200" rtl="0" algn="l">
              <a:spcBef>
                <a:spcPts val="0"/>
              </a:spcBef>
              <a:spcAft>
                <a:spcPts val="0"/>
              </a:spcAft>
              <a:buSzPts val="1800"/>
              <a:buChar char="●"/>
            </a:pPr>
            <a:r>
              <a:rPr lang="en"/>
              <a:t>Get some water</a:t>
            </a:r>
            <a:endParaRPr/>
          </a:p>
          <a:p>
            <a:pPr indent="-342900" lvl="0" marL="457200" rtl="0" algn="l">
              <a:spcBef>
                <a:spcPts val="0"/>
              </a:spcBef>
              <a:spcAft>
                <a:spcPts val="0"/>
              </a:spcAft>
              <a:buSzPts val="1800"/>
              <a:buChar char="●"/>
            </a:pPr>
            <a:r>
              <a:rPr lang="en"/>
              <a:t>Talk to Ms. Murphy or the peer counselors</a:t>
            </a:r>
            <a:endParaRPr/>
          </a:p>
          <a:p>
            <a:pPr indent="-342900" lvl="0" marL="457200" rtl="0" algn="l">
              <a:spcBef>
                <a:spcPts val="0"/>
              </a:spcBef>
              <a:spcAft>
                <a:spcPts val="0"/>
              </a:spcAft>
              <a:buSzPts val="1800"/>
              <a:buChar char="●"/>
            </a:pPr>
            <a:r>
              <a:rPr lang="en"/>
              <a:t>Play a game</a:t>
            </a:r>
            <a:endParaRPr/>
          </a:p>
        </p:txBody>
      </p:sp>
      <p:pic>
        <p:nvPicPr>
          <p:cNvPr id="147" name="Google Shape;147;p26"/>
          <p:cNvPicPr preferRelativeResize="0"/>
          <p:nvPr/>
        </p:nvPicPr>
        <p:blipFill>
          <a:blip r:embed="rId3">
            <a:alphaModFix/>
          </a:blip>
          <a:stretch>
            <a:fillRect/>
          </a:stretch>
        </p:blipFill>
        <p:spPr>
          <a:xfrm>
            <a:off x="855100" y="3060962"/>
            <a:ext cx="2389276" cy="1594300"/>
          </a:xfrm>
          <a:prstGeom prst="rect">
            <a:avLst/>
          </a:prstGeom>
          <a:noFill/>
          <a:ln>
            <a:noFill/>
          </a:ln>
        </p:spPr>
      </p:pic>
      <p:pic>
        <p:nvPicPr>
          <p:cNvPr id="148" name="Google Shape;148;p26"/>
          <p:cNvPicPr preferRelativeResize="0"/>
          <p:nvPr/>
        </p:nvPicPr>
        <p:blipFill>
          <a:blip r:embed="rId4">
            <a:alphaModFix/>
          </a:blip>
          <a:stretch>
            <a:fillRect/>
          </a:stretch>
        </p:blipFill>
        <p:spPr>
          <a:xfrm>
            <a:off x="6573575" y="3009825"/>
            <a:ext cx="1696575" cy="1696575"/>
          </a:xfrm>
          <a:prstGeom prst="rect">
            <a:avLst/>
          </a:prstGeom>
          <a:noFill/>
          <a:ln>
            <a:noFill/>
          </a:ln>
        </p:spPr>
      </p:pic>
      <p:pic>
        <p:nvPicPr>
          <p:cNvPr id="149" name="Google Shape;149;p26"/>
          <p:cNvPicPr preferRelativeResize="0"/>
          <p:nvPr/>
        </p:nvPicPr>
        <p:blipFill>
          <a:blip r:embed="rId5">
            <a:alphaModFix/>
          </a:blip>
          <a:stretch>
            <a:fillRect/>
          </a:stretch>
        </p:blipFill>
        <p:spPr>
          <a:xfrm>
            <a:off x="3720892" y="3009825"/>
            <a:ext cx="2376160" cy="16965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53" name="Shape 153"/>
        <p:cNvGrpSpPr/>
        <p:nvPr/>
      </p:nvGrpSpPr>
      <p:grpSpPr>
        <a:xfrm>
          <a:off x="0" y="0"/>
          <a:ext cx="0" cy="0"/>
          <a:chOff x="0" y="0"/>
          <a:chExt cx="0" cy="0"/>
        </a:xfrm>
      </p:grpSpPr>
      <p:sp>
        <p:nvSpPr>
          <p:cNvPr id="154" name="Google Shape;154;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do we need proofs?</a:t>
            </a:r>
            <a:endParaRPr/>
          </a:p>
        </p:txBody>
      </p:sp>
      <p:sp>
        <p:nvSpPr>
          <p:cNvPr id="155" name="Google Shape;155;p27"/>
          <p:cNvSpPr txBox="1"/>
          <p:nvPr>
            <p:ph idx="1" type="body"/>
          </p:nvPr>
        </p:nvSpPr>
        <p:spPr>
          <a:xfrm>
            <a:off x="5971000" y="1017725"/>
            <a:ext cx="2861400" cy="3810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Each time we add a point, how many regions does the circle get split into?</a:t>
            </a:r>
            <a:endParaRPr/>
          </a:p>
        </p:txBody>
      </p:sp>
      <p:pic>
        <p:nvPicPr>
          <p:cNvPr id="156" name="Google Shape;156;p27" title="dots_COUNT_TOGETHER.png"/>
          <p:cNvPicPr preferRelativeResize="0"/>
          <p:nvPr/>
        </p:nvPicPr>
        <p:blipFill>
          <a:blip r:embed="rId3">
            <a:alphaModFix/>
          </a:blip>
          <a:stretch>
            <a:fillRect/>
          </a:stretch>
        </p:blipFill>
        <p:spPr>
          <a:xfrm>
            <a:off x="374975" y="1090625"/>
            <a:ext cx="5322906" cy="38106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60" name="Shape 160"/>
        <p:cNvGrpSpPr/>
        <p:nvPr/>
      </p:nvGrpSpPr>
      <p:grpSpPr>
        <a:xfrm>
          <a:off x="0" y="0"/>
          <a:ext cx="0" cy="0"/>
          <a:chOff x="0" y="0"/>
          <a:chExt cx="0" cy="0"/>
        </a:xfrm>
      </p:grpSpPr>
      <p:sp>
        <p:nvSpPr>
          <p:cNvPr id="161" name="Google Shape;161;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Do We Need Proofs?</a:t>
            </a:r>
            <a:endParaRPr/>
          </a:p>
        </p:txBody>
      </p:sp>
      <p:sp>
        <p:nvSpPr>
          <p:cNvPr id="162" name="Google Shape;162;p28"/>
          <p:cNvSpPr txBox="1"/>
          <p:nvPr>
            <p:ph idx="1" type="body"/>
          </p:nvPr>
        </p:nvSpPr>
        <p:spPr>
          <a:xfrm>
            <a:off x="5971000" y="1017725"/>
            <a:ext cx="3044700" cy="381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many regions for six points?</a:t>
            </a:r>
            <a:endParaRPr/>
          </a:p>
          <a:p>
            <a:pPr indent="0" lvl="0" marL="0" rtl="0" algn="l">
              <a:spcBef>
                <a:spcPts val="1200"/>
              </a:spcBef>
              <a:spcAft>
                <a:spcPts val="0"/>
              </a:spcAft>
              <a:buNone/>
            </a:pPr>
            <a:r>
              <a:rPr lang="en"/>
              <a:t>1 -&gt; 2 -&gt; 4 -&gt; 8 -&gt; 16 -&gt; ???</a:t>
            </a:r>
            <a:endParaRPr/>
          </a:p>
          <a:p>
            <a:pPr indent="0" lvl="0" marL="0" rtl="0" algn="l">
              <a:spcBef>
                <a:spcPts val="1200"/>
              </a:spcBef>
              <a:spcAft>
                <a:spcPts val="0"/>
              </a:spcAft>
              <a:buNone/>
            </a:pPr>
            <a:r>
              <a:rPr lang="en"/>
              <a:t>The answer is 31.</a:t>
            </a:r>
            <a:endParaRPr/>
          </a:p>
          <a:p>
            <a:pPr indent="0" lvl="0" marL="0" rtl="0" algn="l">
              <a:spcBef>
                <a:spcPts val="1200"/>
              </a:spcBef>
              <a:spcAft>
                <a:spcPts val="1200"/>
              </a:spcAft>
              <a:buNone/>
            </a:pPr>
            <a:r>
              <a:rPr lang="en"/>
              <a:t>We can’t just rely on our intuition to prove something. We have to give clear </a:t>
            </a:r>
            <a:r>
              <a:rPr lang="en"/>
              <a:t>mathematical</a:t>
            </a:r>
            <a:r>
              <a:rPr lang="en"/>
              <a:t> explanations, or proofs.</a:t>
            </a:r>
            <a:endParaRPr/>
          </a:p>
        </p:txBody>
      </p:sp>
      <p:pic>
        <p:nvPicPr>
          <p:cNvPr id="163" name="Google Shape;163;p28" title="dots_PREDICT.png"/>
          <p:cNvPicPr preferRelativeResize="0"/>
          <p:nvPr/>
        </p:nvPicPr>
        <p:blipFill>
          <a:blip r:embed="rId3">
            <a:alphaModFix/>
          </a:blip>
          <a:stretch>
            <a:fillRect/>
          </a:stretch>
        </p:blipFill>
        <p:spPr>
          <a:xfrm>
            <a:off x="375000" y="1106900"/>
            <a:ext cx="5261029" cy="37214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67" name="Shape 167"/>
        <p:cNvGrpSpPr/>
        <p:nvPr/>
      </p:nvGrpSpPr>
      <p:grpSpPr>
        <a:xfrm>
          <a:off x="0" y="0"/>
          <a:ext cx="0" cy="0"/>
          <a:chOff x="0" y="0"/>
          <a:chExt cx="0" cy="0"/>
        </a:xfrm>
      </p:grpSpPr>
      <p:sp>
        <p:nvSpPr>
          <p:cNvPr id="168" name="Google Shape;168;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Collatz Conjecture (5 minutes)</a:t>
            </a:r>
            <a:endParaRPr/>
          </a:p>
        </p:txBody>
      </p:sp>
      <p:sp>
        <p:nvSpPr>
          <p:cNvPr id="169" name="Google Shape;169;p29"/>
          <p:cNvSpPr txBox="1"/>
          <p:nvPr>
            <p:ph idx="1" type="body"/>
          </p:nvPr>
        </p:nvSpPr>
        <p:spPr>
          <a:xfrm>
            <a:off x="311700" y="1017725"/>
            <a:ext cx="4977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Pick any positive number. </a:t>
            </a:r>
            <a:endParaRPr/>
          </a:p>
          <a:p>
            <a:pPr indent="0" lvl="0" marL="0" rtl="0" algn="l">
              <a:spcBef>
                <a:spcPts val="1200"/>
              </a:spcBef>
              <a:spcAft>
                <a:spcPts val="0"/>
              </a:spcAft>
              <a:buNone/>
            </a:pPr>
            <a:r>
              <a:rPr lang="en"/>
              <a:t>If it's even, divide it by 2. If it's odd, multiply it by 3 and add 1.</a:t>
            </a:r>
            <a:endParaRPr/>
          </a:p>
          <a:p>
            <a:pPr indent="0" lvl="0" marL="0" rtl="0" algn="l">
              <a:spcBef>
                <a:spcPts val="1200"/>
              </a:spcBef>
              <a:spcAft>
                <a:spcPts val="0"/>
              </a:spcAft>
              <a:buNone/>
            </a:pPr>
            <a:r>
              <a:rPr lang="en"/>
              <a:t>Continue the sequence. What eventually happens?</a:t>
            </a:r>
            <a:endParaRPr/>
          </a:p>
          <a:p>
            <a:pPr indent="0" lvl="0" marL="0" rtl="0" algn="l">
              <a:spcBef>
                <a:spcPts val="1200"/>
              </a:spcBef>
              <a:spcAft>
                <a:spcPts val="0"/>
              </a:spcAft>
              <a:buNone/>
            </a:pPr>
            <a:r>
              <a:rPr lang="en"/>
              <a:t>4 =&gt; 2 =&gt; 1 =&gt; 4 =&gt; 2 =&gt; 1 =&gt; …</a:t>
            </a:r>
            <a:endParaRPr/>
          </a:p>
          <a:p>
            <a:pPr indent="0" lvl="0" marL="0" rtl="0" algn="l">
              <a:spcBef>
                <a:spcPts val="1200"/>
              </a:spcBef>
              <a:spcAft>
                <a:spcPts val="1200"/>
              </a:spcAft>
              <a:buNone/>
            </a:pPr>
            <a:r>
              <a:rPr lang="en"/>
              <a:t>No one has been able to give a proof yet that this pattern continues forever!</a:t>
            </a:r>
            <a:endParaRPr/>
          </a:p>
        </p:txBody>
      </p:sp>
      <p:pic>
        <p:nvPicPr>
          <p:cNvPr id="170" name="Google Shape;170;p29"/>
          <p:cNvPicPr preferRelativeResize="0"/>
          <p:nvPr/>
        </p:nvPicPr>
        <p:blipFill>
          <a:blip r:embed="rId3">
            <a:alphaModFix/>
          </a:blip>
          <a:stretch>
            <a:fillRect/>
          </a:stretch>
        </p:blipFill>
        <p:spPr>
          <a:xfrm>
            <a:off x="5936625" y="1017725"/>
            <a:ext cx="2773700" cy="33366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74" name="Shape 174"/>
        <p:cNvGrpSpPr/>
        <p:nvPr/>
      </p:nvGrpSpPr>
      <p:grpSpPr>
        <a:xfrm>
          <a:off x="0" y="0"/>
          <a:ext cx="0" cy="0"/>
          <a:chOff x="0" y="0"/>
          <a:chExt cx="0" cy="0"/>
        </a:xfrm>
      </p:grpSpPr>
      <p:sp>
        <p:nvSpPr>
          <p:cNvPr id="175" name="Google Shape;175;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Activity: Intuition vs. Reality</a:t>
            </a:r>
            <a:endParaRPr/>
          </a:p>
        </p:txBody>
      </p:sp>
      <p:sp>
        <p:nvSpPr>
          <p:cNvPr id="176" name="Google Shape;176;p30"/>
          <p:cNvSpPr txBox="1"/>
          <p:nvPr>
            <p:ph idx="1" type="body"/>
          </p:nvPr>
        </p:nvSpPr>
        <p:spPr>
          <a:xfrm>
            <a:off x="3890350" y="1150250"/>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 have about 23 people in this room. What are the chances that two of us share the same birthday — same day and month? Higher or lower than 50%?</a:t>
            </a:r>
            <a:endParaRPr/>
          </a:p>
          <a:p>
            <a:pPr indent="0" lvl="0" marL="0" rtl="0" algn="l">
              <a:spcBef>
                <a:spcPts val="1200"/>
              </a:spcBef>
              <a:spcAft>
                <a:spcPts val="1200"/>
              </a:spcAft>
              <a:buNone/>
            </a:pPr>
            <a:r>
              <a:rPr lang="en"/>
              <a:t>Do two of us have the same birthday?</a:t>
            </a:r>
            <a:endParaRPr/>
          </a:p>
        </p:txBody>
      </p:sp>
      <p:pic>
        <p:nvPicPr>
          <p:cNvPr id="177" name="Google Shape;177;p30"/>
          <p:cNvPicPr preferRelativeResize="0"/>
          <p:nvPr/>
        </p:nvPicPr>
        <p:blipFill>
          <a:blip r:embed="rId3">
            <a:alphaModFix/>
          </a:blip>
          <a:stretch>
            <a:fillRect/>
          </a:stretch>
        </p:blipFill>
        <p:spPr>
          <a:xfrm>
            <a:off x="456328" y="1222525"/>
            <a:ext cx="3020700" cy="28430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81" name="Shape 181"/>
        <p:cNvGrpSpPr/>
        <p:nvPr/>
      </p:nvGrpSpPr>
      <p:grpSpPr>
        <a:xfrm>
          <a:off x="0" y="0"/>
          <a:ext cx="0" cy="0"/>
          <a:chOff x="0" y="0"/>
          <a:chExt cx="0" cy="0"/>
        </a:xfrm>
      </p:grpSpPr>
      <p:sp>
        <p:nvSpPr>
          <p:cNvPr id="182" name="Google Shape;182;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Mathematical Paradoxes</a:t>
            </a:r>
            <a:endParaRPr/>
          </a:p>
        </p:txBody>
      </p:sp>
      <p:sp>
        <p:nvSpPr>
          <p:cNvPr id="183" name="Google Shape;183;p31"/>
          <p:cNvSpPr txBox="1"/>
          <p:nvPr>
            <p:ph idx="1" type="body"/>
          </p:nvPr>
        </p:nvSpPr>
        <p:spPr>
          <a:xfrm>
            <a:off x="311700" y="101772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 mathematical paradox is a statement or question that seems to defy intuition.</a:t>
            </a:r>
            <a:endParaRPr/>
          </a:p>
          <a:p>
            <a:pPr indent="0" lvl="0" marL="0" rtl="0" algn="l">
              <a:spcBef>
                <a:spcPts val="1200"/>
              </a:spcBef>
              <a:spcAft>
                <a:spcPts val="0"/>
              </a:spcAft>
              <a:buNone/>
            </a:pPr>
            <a:r>
              <a:rPr lang="en"/>
              <a:t>Paradox #1: This statement is false.</a:t>
            </a:r>
            <a:endParaRPr/>
          </a:p>
          <a:p>
            <a:pPr indent="0" lvl="0" marL="0" rtl="0" algn="l">
              <a:spcBef>
                <a:spcPts val="1200"/>
              </a:spcBef>
              <a:spcAft>
                <a:spcPts val="1200"/>
              </a:spcAft>
              <a:buClr>
                <a:schemeClr val="dk1"/>
              </a:buClr>
              <a:buSzPts val="1100"/>
              <a:buFont typeface="Arial"/>
              <a:buNone/>
            </a:pPr>
            <a:r>
              <a:t/>
            </a:r>
            <a:endParaRPr/>
          </a:p>
        </p:txBody>
      </p:sp>
      <p:pic>
        <p:nvPicPr>
          <p:cNvPr id="184" name="Google Shape;184;p31"/>
          <p:cNvPicPr preferRelativeResize="0"/>
          <p:nvPr/>
        </p:nvPicPr>
        <p:blipFill>
          <a:blip r:embed="rId3">
            <a:alphaModFix/>
          </a:blip>
          <a:stretch>
            <a:fillRect/>
          </a:stretch>
        </p:blipFill>
        <p:spPr>
          <a:xfrm>
            <a:off x="1387825" y="2126725"/>
            <a:ext cx="2683175" cy="2683175"/>
          </a:xfrm>
          <a:prstGeom prst="rect">
            <a:avLst/>
          </a:prstGeom>
          <a:noFill/>
          <a:ln>
            <a:noFill/>
          </a:ln>
        </p:spPr>
      </p:pic>
      <p:pic>
        <p:nvPicPr>
          <p:cNvPr id="185" name="Google Shape;185;p31"/>
          <p:cNvPicPr preferRelativeResize="0"/>
          <p:nvPr/>
        </p:nvPicPr>
        <p:blipFill>
          <a:blip r:embed="rId4">
            <a:alphaModFix/>
          </a:blip>
          <a:stretch>
            <a:fillRect/>
          </a:stretch>
        </p:blipFill>
        <p:spPr>
          <a:xfrm>
            <a:off x="4287150" y="2126725"/>
            <a:ext cx="3577575" cy="2683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2" name="Shape 62"/>
        <p:cNvGrpSpPr/>
        <p:nvPr/>
      </p:nvGrpSpPr>
      <p:grpSpPr>
        <a:xfrm>
          <a:off x="0" y="0"/>
          <a:ext cx="0" cy="0"/>
          <a:chOff x="0" y="0"/>
          <a:chExt cx="0" cy="0"/>
        </a:xfrm>
      </p:grpSpPr>
      <p:sp>
        <p:nvSpPr>
          <p:cNvPr id="63" name="Google Shape;63;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Important Announcements</a:t>
            </a:r>
            <a:endParaRPr/>
          </a:p>
        </p:txBody>
      </p:sp>
      <p:sp>
        <p:nvSpPr>
          <p:cNvPr id="64" name="Google Shape;64;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I’m Ms. Murphy and I use she/her pronouns!</a:t>
            </a:r>
            <a:endParaRPr/>
          </a:p>
          <a:p>
            <a:pPr indent="0" lvl="0" marL="0" rtl="0" algn="l">
              <a:spcBef>
                <a:spcPts val="1200"/>
              </a:spcBef>
              <a:spcAft>
                <a:spcPts val="0"/>
              </a:spcAft>
              <a:buNone/>
            </a:pPr>
            <a:r>
              <a:rPr lang="en"/>
              <a:t>The schedule will be on the whiteboard each day.</a:t>
            </a:r>
            <a:endParaRPr/>
          </a:p>
          <a:p>
            <a:pPr indent="0" lvl="0" marL="0" rtl="0" algn="l">
              <a:spcBef>
                <a:spcPts val="1200"/>
              </a:spcBef>
              <a:spcAft>
                <a:spcPts val="0"/>
              </a:spcAft>
              <a:buNone/>
            </a:pPr>
            <a:r>
              <a:rPr lang="en"/>
              <a:t>Peer counselors will be leading groups to the bathroom at each break.</a:t>
            </a:r>
            <a:endParaRPr/>
          </a:p>
          <a:p>
            <a:pPr indent="0" lvl="0" marL="0" rtl="0" algn="l">
              <a:spcBef>
                <a:spcPts val="1200"/>
              </a:spcBef>
              <a:spcAft>
                <a:spcPts val="0"/>
              </a:spcAft>
              <a:buNone/>
            </a:pPr>
            <a:r>
              <a:rPr lang="en"/>
              <a:t>If you have to use the bathroom during lesson time, let Ms. Murphy or a peer counselor know.</a:t>
            </a:r>
            <a:endParaRPr/>
          </a:p>
          <a:p>
            <a:pPr indent="0" lvl="0" marL="0" rtl="0" algn="l">
              <a:spcBef>
                <a:spcPts val="1200"/>
              </a:spcBef>
              <a:spcAft>
                <a:spcPts val="1200"/>
              </a:spcAft>
              <a:buNone/>
            </a:pPr>
            <a:r>
              <a:rPr lang="en"/>
              <a:t>What did you do yesterday after class?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89" name="Shape 189"/>
        <p:cNvGrpSpPr/>
        <p:nvPr/>
      </p:nvGrpSpPr>
      <p:grpSpPr>
        <a:xfrm>
          <a:off x="0" y="0"/>
          <a:ext cx="0" cy="0"/>
          <a:chOff x="0" y="0"/>
          <a:chExt cx="0" cy="0"/>
        </a:xfrm>
      </p:grpSpPr>
      <p:sp>
        <p:nvSpPr>
          <p:cNvPr id="190" name="Google Shape;190;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Mathematical Paradoxes</a:t>
            </a:r>
            <a:endParaRPr/>
          </a:p>
        </p:txBody>
      </p:sp>
      <p:sp>
        <p:nvSpPr>
          <p:cNvPr id="191" name="Google Shape;191;p32"/>
          <p:cNvSpPr txBox="1"/>
          <p:nvPr>
            <p:ph idx="1" type="body"/>
          </p:nvPr>
        </p:nvSpPr>
        <p:spPr>
          <a:xfrm>
            <a:off x="311700" y="101772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Paradox #2: A barber shaves all men in town who do not shave themselves, and only those men. Does the barber shave himself?</a:t>
            </a:r>
            <a:endParaRPr/>
          </a:p>
          <a:p>
            <a:pPr indent="0" lvl="0" marL="0" rtl="0" algn="l">
              <a:spcBef>
                <a:spcPts val="1200"/>
              </a:spcBef>
              <a:spcAft>
                <a:spcPts val="0"/>
              </a:spcAft>
              <a:buClr>
                <a:schemeClr val="dk1"/>
              </a:buClr>
              <a:buSzPts val="1100"/>
              <a:buFont typeface="Arial"/>
              <a:buNone/>
            </a:pPr>
            <a:r>
              <a:t/>
            </a:r>
            <a:endParaRPr/>
          </a:p>
          <a:p>
            <a:pPr indent="0" lvl="0" marL="0" rtl="0" algn="l">
              <a:spcBef>
                <a:spcPts val="1200"/>
              </a:spcBef>
              <a:spcAft>
                <a:spcPts val="1200"/>
              </a:spcAft>
              <a:buNone/>
            </a:pPr>
            <a:r>
              <a:t/>
            </a:r>
            <a:endParaRPr/>
          </a:p>
        </p:txBody>
      </p:sp>
      <p:pic>
        <p:nvPicPr>
          <p:cNvPr id="192" name="Google Shape;192;p32"/>
          <p:cNvPicPr preferRelativeResize="0"/>
          <p:nvPr/>
        </p:nvPicPr>
        <p:blipFill>
          <a:blip r:embed="rId3">
            <a:alphaModFix/>
          </a:blip>
          <a:stretch>
            <a:fillRect/>
          </a:stretch>
        </p:blipFill>
        <p:spPr>
          <a:xfrm>
            <a:off x="3769925" y="2118150"/>
            <a:ext cx="4589300" cy="2315975"/>
          </a:xfrm>
          <a:prstGeom prst="rect">
            <a:avLst/>
          </a:prstGeom>
          <a:noFill/>
          <a:ln>
            <a:noFill/>
          </a:ln>
        </p:spPr>
      </p:pic>
      <p:pic>
        <p:nvPicPr>
          <p:cNvPr id="193" name="Google Shape;193;p32"/>
          <p:cNvPicPr preferRelativeResize="0"/>
          <p:nvPr/>
        </p:nvPicPr>
        <p:blipFill rotWithShape="1">
          <a:blip r:embed="rId4">
            <a:alphaModFix/>
          </a:blip>
          <a:srcRect b="0" l="16473" r="9922" t="0"/>
          <a:stretch/>
        </p:blipFill>
        <p:spPr>
          <a:xfrm>
            <a:off x="930850" y="2118150"/>
            <a:ext cx="2645007" cy="23159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97" name="Shape 197"/>
        <p:cNvGrpSpPr/>
        <p:nvPr/>
      </p:nvGrpSpPr>
      <p:grpSpPr>
        <a:xfrm>
          <a:off x="0" y="0"/>
          <a:ext cx="0" cy="0"/>
          <a:chOff x="0" y="0"/>
          <a:chExt cx="0" cy="0"/>
        </a:xfrm>
      </p:grpSpPr>
      <p:sp>
        <p:nvSpPr>
          <p:cNvPr id="198" name="Google Shape;198;p3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t>Challenge: A Final Logic Puzzle</a:t>
            </a:r>
            <a:endParaRPr sz="2500"/>
          </a:p>
        </p:txBody>
      </p:sp>
      <p:sp>
        <p:nvSpPr>
          <p:cNvPr id="199" name="Google Shape;199;p33"/>
          <p:cNvSpPr txBox="1"/>
          <p:nvPr>
            <p:ph idx="1" type="body"/>
          </p:nvPr>
        </p:nvSpPr>
        <p:spPr>
          <a:xfrm>
            <a:off x="311700" y="10177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Four campers — Ava, Bella, Carmen, and Dakota — each have a different favorite subject (math, art, science, music) and a different pet (cat, dog, bird, fish). Use the clues to figure out each girl's subject and pet.</a:t>
            </a:r>
            <a:endParaRPr/>
          </a:p>
          <a:p>
            <a:pPr indent="-342900" lvl="0" marL="457200" rtl="0" algn="l">
              <a:spcBef>
                <a:spcPts val="1200"/>
              </a:spcBef>
              <a:spcAft>
                <a:spcPts val="0"/>
              </a:spcAft>
              <a:buSzPts val="1800"/>
              <a:buAutoNum type="arabicPeriod"/>
            </a:pPr>
            <a:r>
              <a:rPr lang="en"/>
              <a:t>The girl who loves </a:t>
            </a:r>
            <a:r>
              <a:rPr b="1" lang="en"/>
              <a:t>math</a:t>
            </a:r>
            <a:r>
              <a:rPr lang="en"/>
              <a:t> has a </a:t>
            </a:r>
            <a:r>
              <a:rPr b="1" lang="en"/>
              <a:t>cat</a:t>
            </a:r>
            <a:r>
              <a:rPr lang="en"/>
              <a:t>.</a:t>
            </a:r>
            <a:endParaRPr/>
          </a:p>
          <a:p>
            <a:pPr indent="-342900" lvl="0" marL="457200" rtl="0" algn="l">
              <a:spcBef>
                <a:spcPts val="0"/>
              </a:spcBef>
              <a:spcAft>
                <a:spcPts val="0"/>
              </a:spcAft>
              <a:buSzPts val="1800"/>
              <a:buAutoNum type="arabicPeriod"/>
            </a:pPr>
            <a:r>
              <a:rPr lang="en"/>
              <a:t>The girl who loves </a:t>
            </a:r>
            <a:r>
              <a:rPr b="1" lang="en"/>
              <a:t>science</a:t>
            </a:r>
            <a:r>
              <a:rPr lang="en"/>
              <a:t> has a </a:t>
            </a:r>
            <a:r>
              <a:rPr b="1" lang="en"/>
              <a:t>bird</a:t>
            </a:r>
            <a:r>
              <a:rPr lang="en"/>
              <a:t>.</a:t>
            </a:r>
            <a:endParaRPr/>
          </a:p>
          <a:p>
            <a:pPr indent="-342900" lvl="0" marL="457200" rtl="0" algn="l">
              <a:spcBef>
                <a:spcPts val="0"/>
              </a:spcBef>
              <a:spcAft>
                <a:spcPts val="0"/>
              </a:spcAft>
              <a:buSzPts val="1800"/>
              <a:buAutoNum type="arabicPeriod"/>
            </a:pPr>
            <a:r>
              <a:rPr b="1" lang="en"/>
              <a:t>Carmen</a:t>
            </a:r>
            <a:r>
              <a:rPr lang="en"/>
              <a:t> loves </a:t>
            </a:r>
            <a:r>
              <a:rPr b="1" lang="en"/>
              <a:t>music</a:t>
            </a:r>
            <a:r>
              <a:rPr lang="en"/>
              <a:t>.</a:t>
            </a:r>
            <a:endParaRPr/>
          </a:p>
          <a:p>
            <a:pPr indent="-342900" lvl="0" marL="457200" rtl="0" algn="l">
              <a:spcBef>
                <a:spcPts val="0"/>
              </a:spcBef>
              <a:spcAft>
                <a:spcPts val="0"/>
              </a:spcAft>
              <a:buSzPts val="1800"/>
              <a:buAutoNum type="arabicPeriod"/>
            </a:pPr>
            <a:r>
              <a:rPr b="1" lang="en"/>
              <a:t>Ava</a:t>
            </a:r>
            <a:r>
              <a:rPr lang="en"/>
              <a:t> does not love </a:t>
            </a:r>
            <a:r>
              <a:rPr b="1" lang="en"/>
              <a:t>math</a:t>
            </a:r>
            <a:r>
              <a:rPr lang="en"/>
              <a:t>.</a:t>
            </a:r>
            <a:endParaRPr/>
          </a:p>
          <a:p>
            <a:pPr indent="-342900" lvl="0" marL="457200" rtl="0" algn="l">
              <a:spcBef>
                <a:spcPts val="0"/>
              </a:spcBef>
              <a:spcAft>
                <a:spcPts val="0"/>
              </a:spcAft>
              <a:buSzPts val="1800"/>
              <a:buAutoNum type="arabicPeriod"/>
            </a:pPr>
            <a:r>
              <a:rPr b="1" lang="en"/>
              <a:t>Dakota</a:t>
            </a:r>
            <a:r>
              <a:rPr lang="en"/>
              <a:t> has a </a:t>
            </a:r>
            <a:r>
              <a:rPr b="1" lang="en"/>
              <a:t>dog</a:t>
            </a:r>
            <a:r>
              <a:rPr lang="en"/>
              <a:t>.</a:t>
            </a:r>
            <a:endParaRPr/>
          </a:p>
          <a:p>
            <a:pPr indent="-342900" lvl="0" marL="457200" rtl="0" algn="l">
              <a:spcBef>
                <a:spcPts val="0"/>
              </a:spcBef>
              <a:spcAft>
                <a:spcPts val="0"/>
              </a:spcAft>
              <a:buSzPts val="1800"/>
              <a:buAutoNum type="arabicPeriod"/>
            </a:pPr>
            <a:r>
              <a:rPr b="1" lang="en"/>
              <a:t>Bella</a:t>
            </a:r>
            <a:r>
              <a:rPr lang="en"/>
              <a:t> does not love </a:t>
            </a:r>
            <a:r>
              <a:rPr b="1" lang="en"/>
              <a:t>art</a:t>
            </a:r>
            <a:r>
              <a:rPr lang="en"/>
              <a:t>.</a:t>
            </a:r>
            <a:endParaRPr/>
          </a:p>
          <a:p>
            <a:pPr indent="0" lvl="0" marL="0" rtl="0" algn="l">
              <a:spcBef>
                <a:spcPts val="1200"/>
              </a:spcBef>
              <a:spcAft>
                <a:spcPts val="1200"/>
              </a:spcAft>
              <a:buNone/>
            </a:pPr>
            <a:r>
              <a:rPr lang="en"/>
              <a:t>This is a variant of the Zebra Puzzle, attributed to Albert Einstein.</a:t>
            </a:r>
            <a:endParaRPr/>
          </a:p>
        </p:txBody>
      </p:sp>
      <p:pic>
        <p:nvPicPr>
          <p:cNvPr id="200" name="Google Shape;200;p33"/>
          <p:cNvPicPr preferRelativeResize="0"/>
          <p:nvPr/>
        </p:nvPicPr>
        <p:blipFill>
          <a:blip r:embed="rId3">
            <a:alphaModFix/>
          </a:blip>
          <a:stretch>
            <a:fillRect/>
          </a:stretch>
        </p:blipFill>
        <p:spPr>
          <a:xfrm>
            <a:off x="5852950" y="1973249"/>
            <a:ext cx="2741175" cy="1829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04" name="Shape 204"/>
        <p:cNvGrpSpPr/>
        <p:nvPr/>
      </p:nvGrpSpPr>
      <p:grpSpPr>
        <a:xfrm>
          <a:off x="0" y="0"/>
          <a:ext cx="0" cy="0"/>
          <a:chOff x="0" y="0"/>
          <a:chExt cx="0" cy="0"/>
        </a:xfrm>
      </p:grpSpPr>
      <p:sp>
        <p:nvSpPr>
          <p:cNvPr id="205" name="Google Shape;205;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Daily Reflection</a:t>
            </a:r>
            <a:endParaRPr/>
          </a:p>
        </p:txBody>
      </p:sp>
      <p:sp>
        <p:nvSpPr>
          <p:cNvPr id="206" name="Google Shape;206;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What’s one new thing you learned today?</a:t>
            </a:r>
            <a:endParaRPr/>
          </a:p>
          <a:p>
            <a:pPr indent="0" lvl="0" marL="0" rtl="0" algn="l">
              <a:spcBef>
                <a:spcPts val="1200"/>
              </a:spcBef>
              <a:spcAft>
                <a:spcPts val="1200"/>
              </a:spcAft>
              <a:buNone/>
            </a:pPr>
            <a:r>
              <a:rPr lang="en"/>
              <a:t>Leave your name card at your desk! We will be using them each day.</a:t>
            </a:r>
            <a:endParaRPr/>
          </a:p>
        </p:txBody>
      </p:sp>
      <p:pic>
        <p:nvPicPr>
          <p:cNvPr id="207" name="Google Shape;207;p34"/>
          <p:cNvPicPr preferRelativeResize="0"/>
          <p:nvPr/>
        </p:nvPicPr>
        <p:blipFill>
          <a:blip r:embed="rId3">
            <a:alphaModFix/>
          </a:blip>
          <a:stretch>
            <a:fillRect/>
          </a:stretch>
        </p:blipFill>
        <p:spPr>
          <a:xfrm>
            <a:off x="244793" y="2453125"/>
            <a:ext cx="3435548" cy="2419925"/>
          </a:xfrm>
          <a:prstGeom prst="rect">
            <a:avLst/>
          </a:prstGeom>
          <a:noFill/>
          <a:ln>
            <a:noFill/>
          </a:ln>
        </p:spPr>
      </p:pic>
      <p:pic>
        <p:nvPicPr>
          <p:cNvPr id="208" name="Google Shape;208;p34"/>
          <p:cNvPicPr preferRelativeResize="0"/>
          <p:nvPr/>
        </p:nvPicPr>
        <p:blipFill>
          <a:blip r:embed="rId4">
            <a:alphaModFix/>
          </a:blip>
          <a:stretch>
            <a:fillRect/>
          </a:stretch>
        </p:blipFill>
        <p:spPr>
          <a:xfrm>
            <a:off x="6713385" y="2453125"/>
            <a:ext cx="2074218" cy="2419925"/>
          </a:xfrm>
          <a:prstGeom prst="rect">
            <a:avLst/>
          </a:prstGeom>
          <a:noFill/>
          <a:ln>
            <a:noFill/>
          </a:ln>
        </p:spPr>
      </p:pic>
      <p:pic>
        <p:nvPicPr>
          <p:cNvPr id="209" name="Google Shape;209;p34" title="Screenshot 2026-06-19 at 2.57.34 PM.png"/>
          <p:cNvPicPr preferRelativeResize="0"/>
          <p:nvPr/>
        </p:nvPicPr>
        <p:blipFill>
          <a:blip r:embed="rId5">
            <a:alphaModFix/>
          </a:blip>
          <a:stretch>
            <a:fillRect/>
          </a:stretch>
        </p:blipFill>
        <p:spPr>
          <a:xfrm>
            <a:off x="3887759" y="2453125"/>
            <a:ext cx="2606072" cy="2419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Review: Set Notation</a:t>
            </a:r>
            <a:endParaRPr/>
          </a:p>
        </p:txBody>
      </p:sp>
      <p:sp>
        <p:nvSpPr>
          <p:cNvPr id="70" name="Google Shape;7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sz="1400"/>
              <a:t>A = { Ms. Murphy, Grace Hopper, Albert Einstein }</a:t>
            </a:r>
            <a:endParaRPr sz="1400"/>
          </a:p>
          <a:p>
            <a:pPr indent="0" lvl="0" marL="0" rtl="0" algn="l">
              <a:spcBef>
                <a:spcPts val="1200"/>
              </a:spcBef>
              <a:spcAft>
                <a:spcPts val="0"/>
              </a:spcAft>
              <a:buNone/>
            </a:pPr>
            <a:r>
              <a:rPr lang="en" sz="1400"/>
              <a:t>B = { Ms. Murphy, Taylor Swift, Billie Eilish }</a:t>
            </a:r>
            <a:endParaRPr sz="1400"/>
          </a:p>
          <a:p>
            <a:pPr indent="-317500" lvl="0" marL="457200" rtl="0" algn="l">
              <a:spcBef>
                <a:spcPts val="1200"/>
              </a:spcBef>
              <a:spcAft>
                <a:spcPts val="0"/>
              </a:spcAft>
              <a:buSzPts val="1400"/>
              <a:buChar char="●"/>
            </a:pPr>
            <a:r>
              <a:rPr lang="en" sz="1400"/>
              <a:t>⋂: Intersection</a:t>
            </a:r>
            <a:endParaRPr sz="1400"/>
          </a:p>
          <a:p>
            <a:pPr indent="-317500" lvl="1" marL="914400" rtl="0" algn="l">
              <a:spcBef>
                <a:spcPts val="0"/>
              </a:spcBef>
              <a:spcAft>
                <a:spcPts val="0"/>
              </a:spcAft>
              <a:buSzPts val="1400"/>
              <a:buChar char="○"/>
            </a:pPr>
            <a:r>
              <a:rPr lang="en"/>
              <a:t>A ⋂ B = { Ms. Murphy }</a:t>
            </a:r>
            <a:endParaRPr/>
          </a:p>
          <a:p>
            <a:pPr indent="-317500" lvl="0" marL="457200" rtl="0" algn="l">
              <a:spcBef>
                <a:spcPts val="0"/>
              </a:spcBef>
              <a:spcAft>
                <a:spcPts val="0"/>
              </a:spcAft>
              <a:buSzPts val="1400"/>
              <a:buChar char="●"/>
            </a:pPr>
            <a:r>
              <a:rPr lang="en" sz="1400"/>
              <a:t>⋃: Union</a:t>
            </a:r>
            <a:endParaRPr sz="1400"/>
          </a:p>
          <a:p>
            <a:pPr indent="-317500" lvl="1" marL="914400" rtl="0" algn="l">
              <a:spcBef>
                <a:spcPts val="0"/>
              </a:spcBef>
              <a:spcAft>
                <a:spcPts val="0"/>
              </a:spcAft>
              <a:buSzPts val="1400"/>
              <a:buChar char="○"/>
            </a:pPr>
            <a:r>
              <a:rPr lang="en"/>
              <a:t>A ⋃ B = { Ms. Murphy, Grace Hopper, Albert Einstein, Taylor Swift, Billie Eilish }</a:t>
            </a:r>
            <a:endParaRPr/>
          </a:p>
          <a:p>
            <a:pPr indent="-317500" lvl="0" marL="457200" rtl="0" algn="l">
              <a:spcBef>
                <a:spcPts val="0"/>
              </a:spcBef>
              <a:spcAft>
                <a:spcPts val="0"/>
              </a:spcAft>
              <a:buSzPts val="1400"/>
              <a:buChar char="●"/>
            </a:pPr>
            <a:r>
              <a:rPr lang="en" sz="1400"/>
              <a:t>∈: Element</a:t>
            </a:r>
            <a:endParaRPr sz="1400"/>
          </a:p>
          <a:p>
            <a:pPr indent="-317500" lvl="1" marL="914400" rtl="0" algn="l">
              <a:spcBef>
                <a:spcPts val="0"/>
              </a:spcBef>
              <a:spcAft>
                <a:spcPts val="0"/>
              </a:spcAft>
              <a:buSzPts val="1400"/>
              <a:buChar char="○"/>
            </a:pPr>
            <a:r>
              <a:rPr lang="en"/>
              <a:t>Grace Hopper ∈ A</a:t>
            </a:r>
            <a:endParaRPr/>
          </a:p>
          <a:p>
            <a:pPr indent="-317500" lvl="0" marL="457200" rtl="0" algn="l">
              <a:spcBef>
                <a:spcPts val="0"/>
              </a:spcBef>
              <a:spcAft>
                <a:spcPts val="0"/>
              </a:spcAft>
              <a:buSzPts val="1400"/>
              <a:buChar char="●"/>
            </a:pPr>
            <a:r>
              <a:rPr lang="en" sz="1400"/>
              <a:t>\: Complement</a:t>
            </a:r>
            <a:endParaRPr sz="1400"/>
          </a:p>
          <a:p>
            <a:pPr indent="-317500" lvl="1" marL="914400" rtl="0" algn="l">
              <a:spcBef>
                <a:spcPts val="0"/>
              </a:spcBef>
              <a:spcAft>
                <a:spcPts val="0"/>
              </a:spcAft>
              <a:buSzPts val="1400"/>
              <a:buChar char="○"/>
            </a:pPr>
            <a:r>
              <a:rPr lang="en"/>
              <a:t>A \ { Albert Einstein } = { Ms. Murphy, Grace Hopper }</a:t>
            </a:r>
            <a:endParaRPr/>
          </a:p>
          <a:p>
            <a:pPr indent="-317500" lvl="0" marL="457200" rtl="0" algn="l">
              <a:spcBef>
                <a:spcPts val="0"/>
              </a:spcBef>
              <a:spcAft>
                <a:spcPts val="0"/>
              </a:spcAft>
              <a:buSzPts val="1400"/>
              <a:buChar char="●"/>
            </a:pPr>
            <a:r>
              <a:rPr lang="en" sz="1400"/>
              <a:t>⊆: Subset</a:t>
            </a:r>
            <a:endParaRPr sz="1400"/>
          </a:p>
          <a:p>
            <a:pPr indent="-317500" lvl="1" marL="914400" rtl="0" algn="l">
              <a:spcBef>
                <a:spcPts val="0"/>
              </a:spcBef>
              <a:spcAft>
                <a:spcPts val="0"/>
              </a:spcAft>
              <a:buSzPts val="1400"/>
              <a:buChar char="○"/>
            </a:pPr>
            <a:r>
              <a:rPr lang="en"/>
              <a:t>{ Taylor Swift, Billie Eilish } ⊆ B</a:t>
            </a:r>
            <a:endParaRPr/>
          </a:p>
          <a:p>
            <a:pPr indent="0" lvl="0" marL="0" rtl="0" algn="l">
              <a:spcBef>
                <a:spcPts val="1200"/>
              </a:spcBef>
              <a:spcAft>
                <a:spcPts val="1200"/>
              </a:spcAft>
              <a:buNone/>
            </a:pPr>
            <a:r>
              <a:rPr lang="en"/>
              <a:t>Venn Diagram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
                                            <p:txEl>
                                              <p:pRg end="12" st="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4" name="Shape 74"/>
        <p:cNvGrpSpPr/>
        <p:nvPr/>
      </p:nvGrpSpPr>
      <p:grpSpPr>
        <a:xfrm>
          <a:off x="0" y="0"/>
          <a:ext cx="0" cy="0"/>
          <a:chOff x="0" y="0"/>
          <a:chExt cx="0" cy="0"/>
        </a:xfrm>
      </p:grpSpPr>
      <p:sp>
        <p:nvSpPr>
          <p:cNvPr id="75" name="Google Shape;75;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True or False?</a:t>
            </a:r>
            <a:endParaRPr/>
          </a:p>
        </p:txBody>
      </p:sp>
      <p:sp>
        <p:nvSpPr>
          <p:cNvPr id="76" name="Google Shape;76;p16"/>
          <p:cNvSpPr txBox="1"/>
          <p:nvPr>
            <p:ph idx="1" type="body"/>
          </p:nvPr>
        </p:nvSpPr>
        <p:spPr>
          <a:xfrm>
            <a:off x="311700" y="1152475"/>
            <a:ext cx="37380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AutoNum type="arabicPeriod"/>
            </a:pPr>
            <a:r>
              <a:rPr lang="en" sz="1400"/>
              <a:t>If it’s raining, then the ground is wet.</a:t>
            </a:r>
            <a:endParaRPr sz="1400"/>
          </a:p>
          <a:p>
            <a:pPr indent="-317500" lvl="0" marL="457200" rtl="0" algn="l">
              <a:spcBef>
                <a:spcPts val="0"/>
              </a:spcBef>
              <a:spcAft>
                <a:spcPts val="0"/>
              </a:spcAft>
              <a:buSzPts val="1400"/>
              <a:buAutoNum type="arabicPeriod"/>
            </a:pPr>
            <a:r>
              <a:rPr lang="en" sz="1400"/>
              <a:t>If the ground is wet, then it’s raining.</a:t>
            </a:r>
            <a:endParaRPr sz="1400"/>
          </a:p>
          <a:p>
            <a:pPr indent="-317500" lvl="0" marL="457200" rtl="0" algn="l">
              <a:spcBef>
                <a:spcPts val="0"/>
              </a:spcBef>
              <a:spcAft>
                <a:spcPts val="0"/>
              </a:spcAft>
              <a:buSzPts val="1400"/>
              <a:buAutoNum type="arabicPeriod"/>
            </a:pPr>
            <a:r>
              <a:rPr lang="en" sz="1400"/>
              <a:t>All dogs are animals.</a:t>
            </a:r>
            <a:endParaRPr sz="1400"/>
          </a:p>
          <a:p>
            <a:pPr indent="-317500" lvl="0" marL="457200" rtl="0" algn="l">
              <a:spcBef>
                <a:spcPts val="0"/>
              </a:spcBef>
              <a:spcAft>
                <a:spcPts val="0"/>
              </a:spcAft>
              <a:buSzPts val="1400"/>
              <a:buAutoNum type="arabicPeriod"/>
            </a:pPr>
            <a:r>
              <a:rPr lang="en" sz="1400"/>
              <a:t>All animals are dogs.</a:t>
            </a:r>
            <a:endParaRPr sz="1400"/>
          </a:p>
          <a:p>
            <a:pPr indent="0" lvl="0" marL="0" rtl="0" algn="l">
              <a:spcBef>
                <a:spcPts val="1200"/>
              </a:spcBef>
              <a:spcAft>
                <a:spcPts val="0"/>
              </a:spcAft>
              <a:buNone/>
            </a:pPr>
            <a:r>
              <a:rPr lang="en" sz="1400"/>
              <a:t>Challenge: Can we translate any of these statements into set notation?</a:t>
            </a:r>
            <a:endParaRPr sz="1400"/>
          </a:p>
          <a:p>
            <a:pPr indent="0" lvl="0" marL="0" rtl="0" algn="l">
              <a:spcBef>
                <a:spcPts val="1200"/>
              </a:spcBef>
              <a:spcAft>
                <a:spcPts val="1200"/>
              </a:spcAft>
              <a:buNone/>
            </a:pPr>
            <a:r>
              <a:t/>
            </a:r>
            <a:endParaRPr sz="1400"/>
          </a:p>
        </p:txBody>
      </p:sp>
      <p:pic>
        <p:nvPicPr>
          <p:cNvPr id="77" name="Google Shape;77;p16"/>
          <p:cNvPicPr preferRelativeResize="0"/>
          <p:nvPr/>
        </p:nvPicPr>
        <p:blipFill>
          <a:blip r:embed="rId3">
            <a:alphaModFix/>
          </a:blip>
          <a:stretch>
            <a:fillRect/>
          </a:stretch>
        </p:blipFill>
        <p:spPr>
          <a:xfrm>
            <a:off x="4190425" y="645575"/>
            <a:ext cx="3990499" cy="3990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 Logic Puzzle</a:t>
            </a:r>
            <a:endParaRPr/>
          </a:p>
        </p:txBody>
      </p:sp>
      <p:sp>
        <p:nvSpPr>
          <p:cNvPr id="83" name="Google Shape;83;p17"/>
          <p:cNvSpPr txBox="1"/>
          <p:nvPr>
            <p:ph idx="1" type="body"/>
          </p:nvPr>
        </p:nvSpPr>
        <p:spPr>
          <a:xfrm>
            <a:off x="311700" y="1079575"/>
            <a:ext cx="5555700" cy="382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cat, the chicken, and the grain</a:t>
            </a:r>
            <a:endParaRPr/>
          </a:p>
          <a:p>
            <a:pPr indent="-342900" lvl="0" marL="457200" rtl="0" algn="l">
              <a:spcBef>
                <a:spcPts val="1200"/>
              </a:spcBef>
              <a:spcAft>
                <a:spcPts val="0"/>
              </a:spcAft>
              <a:buSzPts val="1800"/>
              <a:buChar char="●"/>
            </a:pPr>
            <a:r>
              <a:rPr lang="en"/>
              <a:t>You need to move your </a:t>
            </a:r>
            <a:r>
              <a:rPr b="1" lang="en"/>
              <a:t>cat</a:t>
            </a:r>
            <a:r>
              <a:rPr lang="en"/>
              <a:t>, your </a:t>
            </a:r>
            <a:r>
              <a:rPr b="1" lang="en"/>
              <a:t>chicken</a:t>
            </a:r>
            <a:r>
              <a:rPr lang="en"/>
              <a:t>, and your </a:t>
            </a:r>
            <a:r>
              <a:rPr b="1" lang="en"/>
              <a:t>grain</a:t>
            </a:r>
            <a:r>
              <a:rPr lang="en"/>
              <a:t> across a bridge.</a:t>
            </a:r>
            <a:endParaRPr/>
          </a:p>
          <a:p>
            <a:pPr indent="-342900" lvl="0" marL="457200" rtl="0" algn="l">
              <a:spcBef>
                <a:spcPts val="0"/>
              </a:spcBef>
              <a:spcAft>
                <a:spcPts val="0"/>
              </a:spcAft>
              <a:buSzPts val="1800"/>
              <a:buChar char="●"/>
            </a:pPr>
            <a:r>
              <a:rPr lang="en"/>
              <a:t>Each time you cross the bridge, you can carry only </a:t>
            </a:r>
            <a:r>
              <a:rPr b="1" lang="en"/>
              <a:t>one</a:t>
            </a:r>
            <a:r>
              <a:rPr lang="en"/>
              <a:t> of these three things.</a:t>
            </a:r>
            <a:endParaRPr/>
          </a:p>
          <a:p>
            <a:pPr indent="-342900" lvl="0" marL="457200" rtl="0" algn="l">
              <a:spcBef>
                <a:spcPts val="0"/>
              </a:spcBef>
              <a:spcAft>
                <a:spcPts val="0"/>
              </a:spcAft>
              <a:buSzPts val="1800"/>
              <a:buChar char="●"/>
            </a:pPr>
            <a:r>
              <a:rPr lang="en"/>
              <a:t>If left alone, the </a:t>
            </a:r>
            <a:r>
              <a:rPr b="1" lang="en"/>
              <a:t>chicken eats the grain</a:t>
            </a:r>
            <a:r>
              <a:rPr lang="en"/>
              <a:t> and the </a:t>
            </a:r>
            <a:r>
              <a:rPr b="1" lang="en"/>
              <a:t>cat eats the chicken</a:t>
            </a:r>
            <a:r>
              <a:rPr lang="en"/>
              <a:t>.</a:t>
            </a:r>
            <a:endParaRPr/>
          </a:p>
          <a:p>
            <a:pPr indent="-342900" lvl="0" marL="457200" rtl="0" algn="l">
              <a:spcBef>
                <a:spcPts val="0"/>
              </a:spcBef>
              <a:spcAft>
                <a:spcPts val="0"/>
              </a:spcAft>
              <a:buSzPts val="1800"/>
              <a:buChar char="●"/>
            </a:pPr>
            <a:r>
              <a:rPr lang="en"/>
              <a:t>How do you </a:t>
            </a:r>
            <a:r>
              <a:rPr b="1" lang="en"/>
              <a:t>move</a:t>
            </a:r>
            <a:r>
              <a:rPr lang="en"/>
              <a:t> these three things back and forth along the bridge so </a:t>
            </a:r>
            <a:r>
              <a:rPr b="1" lang="en"/>
              <a:t>nothing gets eaten</a:t>
            </a:r>
            <a:r>
              <a:rPr lang="en"/>
              <a:t> and the cat, the chicken, and the grain get across?</a:t>
            </a:r>
            <a:endParaRPr/>
          </a:p>
        </p:txBody>
      </p:sp>
      <p:pic>
        <p:nvPicPr>
          <p:cNvPr id="84" name="Google Shape;84;p17" title="Screenshot 2026-06-16 at 5.25.36 PM.png"/>
          <p:cNvPicPr preferRelativeResize="0"/>
          <p:nvPr/>
        </p:nvPicPr>
        <p:blipFill>
          <a:blip r:embed="rId3">
            <a:alphaModFix/>
          </a:blip>
          <a:stretch>
            <a:fillRect/>
          </a:stretch>
        </p:blipFill>
        <p:spPr>
          <a:xfrm>
            <a:off x="6074050" y="986895"/>
            <a:ext cx="2704049" cy="1400430"/>
          </a:xfrm>
          <a:prstGeom prst="rect">
            <a:avLst/>
          </a:prstGeom>
          <a:noFill/>
          <a:ln>
            <a:noFill/>
          </a:ln>
        </p:spPr>
      </p:pic>
      <p:pic>
        <p:nvPicPr>
          <p:cNvPr id="85" name="Google Shape;85;p17"/>
          <p:cNvPicPr preferRelativeResize="0"/>
          <p:nvPr/>
        </p:nvPicPr>
        <p:blipFill>
          <a:blip r:embed="rId4">
            <a:alphaModFix/>
          </a:blip>
          <a:stretch>
            <a:fillRect/>
          </a:stretch>
        </p:blipFill>
        <p:spPr>
          <a:xfrm>
            <a:off x="6128250" y="2650388"/>
            <a:ext cx="2704040" cy="1904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9" name="Shape 89"/>
        <p:cNvGrpSpPr/>
        <p:nvPr/>
      </p:nvGrpSpPr>
      <p:grpSpPr>
        <a:xfrm>
          <a:off x="0" y="0"/>
          <a:ext cx="0" cy="0"/>
          <a:chOff x="0" y="0"/>
          <a:chExt cx="0" cy="0"/>
        </a:xfrm>
      </p:grpSpPr>
      <p:sp>
        <p:nvSpPr>
          <p:cNvPr id="90" name="Google Shape;90;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More Logic Puzzles (15 minutes)</a:t>
            </a:r>
            <a:endParaRPr/>
          </a:p>
        </p:txBody>
      </p:sp>
      <p:sp>
        <p:nvSpPr>
          <p:cNvPr id="91" name="Google Shape;91;p18"/>
          <p:cNvSpPr txBox="1"/>
          <p:nvPr>
            <p:ph idx="1" type="body"/>
          </p:nvPr>
        </p:nvSpPr>
        <p:spPr>
          <a:xfrm>
            <a:off x="311700" y="1017725"/>
            <a:ext cx="84498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Five people are eating apples. A finishes before B, but behind C. D finishes before E, but behind B. What is the final order?</a:t>
            </a:r>
            <a:endParaRPr/>
          </a:p>
          <a:p>
            <a:pPr indent="0" lvl="0" marL="0" rtl="0" algn="l">
              <a:spcBef>
                <a:spcPts val="1200"/>
              </a:spcBef>
              <a:spcAft>
                <a:spcPts val="0"/>
              </a:spcAft>
              <a:buNone/>
            </a:pPr>
            <a:r>
              <a:rPr lang="en"/>
              <a:t>A man has 53 socks in his drawer: 21 are blue, 15 are black and 17 are red. The lights are out, and it is dark. How many socks must he take out of the drawer to make 100 percent certain he has at least one pair of black socks?</a:t>
            </a:r>
            <a:endParaRPr/>
          </a:p>
          <a:p>
            <a:pPr indent="0" lvl="0" marL="0" rtl="0" algn="l">
              <a:spcBef>
                <a:spcPts val="1200"/>
              </a:spcBef>
              <a:spcAft>
                <a:spcPts val="0"/>
              </a:spcAft>
              <a:buNone/>
            </a:pPr>
            <a:r>
              <a:rPr lang="en"/>
              <a:t>Two friends, Hans and Marta, play games of tennis against each other. They bet $1 on each game they played. In the end, Hans won three bets. Marta made $5 after all the games. How many games did they play?</a:t>
            </a:r>
            <a:endParaRPr/>
          </a:p>
          <a:p>
            <a:pPr indent="0" lvl="0" marL="0" rtl="0" algn="l">
              <a:spcBef>
                <a:spcPts val="1200"/>
              </a:spcBef>
              <a:spcAft>
                <a:spcPts val="120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 Challenging Logic Puzzle</a:t>
            </a:r>
            <a:endParaRPr/>
          </a:p>
        </p:txBody>
      </p:sp>
      <p:sp>
        <p:nvSpPr>
          <p:cNvPr id="97" name="Google Shape;97;p19"/>
          <p:cNvSpPr txBox="1"/>
          <p:nvPr>
            <p:ph idx="1" type="body"/>
          </p:nvPr>
        </p:nvSpPr>
        <p:spPr>
          <a:xfrm>
            <a:off x="311700" y="1017725"/>
            <a:ext cx="6223800" cy="37617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Two guards, two doors</a:t>
            </a:r>
            <a:endParaRPr/>
          </a:p>
          <a:p>
            <a:pPr indent="-325755" lvl="0" marL="457200" rtl="0" algn="l">
              <a:spcBef>
                <a:spcPts val="1200"/>
              </a:spcBef>
              <a:spcAft>
                <a:spcPts val="0"/>
              </a:spcAft>
              <a:buSzPct val="100000"/>
              <a:buChar char="●"/>
            </a:pPr>
            <a:r>
              <a:rPr lang="en"/>
              <a:t>You must choose between </a:t>
            </a:r>
            <a:r>
              <a:rPr b="1" lang="en"/>
              <a:t>two doors</a:t>
            </a:r>
            <a:r>
              <a:rPr lang="en"/>
              <a:t>: one to a puppy and one to a dragon.</a:t>
            </a:r>
            <a:endParaRPr/>
          </a:p>
          <a:p>
            <a:pPr indent="-325755" lvl="0" marL="457200" rtl="0" algn="l">
              <a:spcBef>
                <a:spcPts val="0"/>
              </a:spcBef>
              <a:spcAft>
                <a:spcPts val="0"/>
              </a:spcAft>
              <a:buSzPct val="100000"/>
              <a:buChar char="●"/>
            </a:pPr>
            <a:r>
              <a:rPr lang="en"/>
              <a:t>There are two guards. </a:t>
            </a:r>
            <a:r>
              <a:rPr b="1" lang="en"/>
              <a:t>One always lies, one always tells the truth</a:t>
            </a:r>
            <a:r>
              <a:rPr lang="en"/>
              <a:t>. You're not sure which is one lies and which one tells the truth.</a:t>
            </a:r>
            <a:endParaRPr/>
          </a:p>
          <a:p>
            <a:pPr indent="-325755" lvl="0" marL="457200" rtl="0" algn="l">
              <a:spcBef>
                <a:spcPts val="0"/>
              </a:spcBef>
              <a:spcAft>
                <a:spcPts val="0"/>
              </a:spcAft>
              <a:buSzPct val="100000"/>
              <a:buChar char="●"/>
            </a:pPr>
            <a:r>
              <a:rPr lang="en"/>
              <a:t>You get to ask the guards </a:t>
            </a:r>
            <a:r>
              <a:rPr b="1" lang="en"/>
              <a:t>a single question</a:t>
            </a:r>
            <a:r>
              <a:rPr lang="en"/>
              <a:t>.</a:t>
            </a:r>
            <a:endParaRPr/>
          </a:p>
          <a:p>
            <a:pPr indent="-325755" lvl="0" marL="457200" rtl="0" algn="l">
              <a:spcBef>
                <a:spcPts val="0"/>
              </a:spcBef>
              <a:spcAft>
                <a:spcPts val="0"/>
              </a:spcAft>
              <a:buSzPct val="100000"/>
              <a:buChar char="●"/>
            </a:pPr>
            <a:r>
              <a:rPr lang="en"/>
              <a:t>What should you ask so you pick the correct door?</a:t>
            </a:r>
            <a:endParaRPr/>
          </a:p>
          <a:p>
            <a:pPr indent="0" lvl="0" marL="0" rtl="0" algn="l">
              <a:spcBef>
                <a:spcPts val="1200"/>
              </a:spcBef>
              <a:spcAft>
                <a:spcPts val="0"/>
              </a:spcAft>
              <a:buNone/>
            </a:pPr>
            <a:r>
              <a:rPr lang="en"/>
              <a:t>Hint #1: You don't know which guard is which, so "which door has the puppy?" is useless — you can't tell if the answer is a lie. You need a question that gives the same answer no matter which guard you ask.</a:t>
            </a:r>
            <a:endParaRPr/>
          </a:p>
          <a:p>
            <a:pPr indent="0" lvl="0" marL="0" rtl="0" algn="l">
              <a:spcBef>
                <a:spcPts val="1200"/>
              </a:spcBef>
              <a:spcAft>
                <a:spcPts val="1200"/>
              </a:spcAft>
              <a:buNone/>
            </a:pPr>
            <a:r>
              <a:rPr lang="en"/>
              <a:t>Hint #2: Make your question about what the other guard would say. Ask one guard to predict the other's answer.</a:t>
            </a:r>
            <a:endParaRPr/>
          </a:p>
        </p:txBody>
      </p:sp>
      <p:pic>
        <p:nvPicPr>
          <p:cNvPr id="98" name="Google Shape;98;p19"/>
          <p:cNvPicPr preferRelativeResize="0"/>
          <p:nvPr/>
        </p:nvPicPr>
        <p:blipFill rotWithShape="1">
          <a:blip r:embed="rId3">
            <a:alphaModFix/>
          </a:blip>
          <a:srcRect b="0" l="36292" r="8310" t="0"/>
          <a:stretch/>
        </p:blipFill>
        <p:spPr>
          <a:xfrm>
            <a:off x="6841825" y="2625650"/>
            <a:ext cx="1815876" cy="2187976"/>
          </a:xfrm>
          <a:prstGeom prst="rect">
            <a:avLst/>
          </a:prstGeom>
          <a:noFill/>
          <a:ln>
            <a:noFill/>
          </a:ln>
        </p:spPr>
      </p:pic>
      <p:pic>
        <p:nvPicPr>
          <p:cNvPr id="99" name="Google Shape;99;p19"/>
          <p:cNvPicPr preferRelativeResize="0"/>
          <p:nvPr/>
        </p:nvPicPr>
        <p:blipFill rotWithShape="1">
          <a:blip r:embed="rId4">
            <a:alphaModFix/>
          </a:blip>
          <a:srcRect b="0" l="27053" r="19841" t="0"/>
          <a:stretch/>
        </p:blipFill>
        <p:spPr>
          <a:xfrm>
            <a:off x="6841825" y="251975"/>
            <a:ext cx="1815876" cy="227955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BREAK TIME (15 minutes)</a:t>
            </a:r>
            <a:endParaRPr/>
          </a:p>
        </p:txBody>
      </p:sp>
      <p:sp>
        <p:nvSpPr>
          <p:cNvPr id="105" name="Google Shape;105;p20"/>
          <p:cNvSpPr txBox="1"/>
          <p:nvPr>
            <p:ph idx="1" type="body"/>
          </p:nvPr>
        </p:nvSpPr>
        <p:spPr>
          <a:xfrm>
            <a:off x="311700" y="10547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 can…</a:t>
            </a:r>
            <a:endParaRPr/>
          </a:p>
          <a:p>
            <a:pPr indent="-342900" lvl="0" marL="457200" rtl="0" algn="l">
              <a:spcBef>
                <a:spcPts val="1200"/>
              </a:spcBef>
              <a:spcAft>
                <a:spcPts val="0"/>
              </a:spcAft>
              <a:buSzPts val="1800"/>
              <a:buChar char="●"/>
            </a:pPr>
            <a:r>
              <a:rPr lang="en"/>
              <a:t>Go to the bathroom</a:t>
            </a:r>
            <a:endParaRPr/>
          </a:p>
          <a:p>
            <a:pPr indent="-342900" lvl="0" marL="457200" rtl="0" algn="l">
              <a:spcBef>
                <a:spcPts val="0"/>
              </a:spcBef>
              <a:spcAft>
                <a:spcPts val="0"/>
              </a:spcAft>
              <a:buSzPts val="1800"/>
              <a:buChar char="●"/>
            </a:pPr>
            <a:r>
              <a:rPr lang="en"/>
              <a:t>Get some water</a:t>
            </a:r>
            <a:endParaRPr/>
          </a:p>
          <a:p>
            <a:pPr indent="-342900" lvl="0" marL="457200" rtl="0" algn="l">
              <a:spcBef>
                <a:spcPts val="0"/>
              </a:spcBef>
              <a:spcAft>
                <a:spcPts val="0"/>
              </a:spcAft>
              <a:buSzPts val="1800"/>
              <a:buChar char="●"/>
            </a:pPr>
            <a:r>
              <a:rPr lang="en"/>
              <a:t>Talk to Ms. Murphy or the peer counselors</a:t>
            </a:r>
            <a:endParaRPr/>
          </a:p>
          <a:p>
            <a:pPr indent="-342900" lvl="0" marL="457200" rtl="0" algn="l">
              <a:spcBef>
                <a:spcPts val="0"/>
              </a:spcBef>
              <a:spcAft>
                <a:spcPts val="0"/>
              </a:spcAft>
              <a:buSzPts val="1800"/>
              <a:buChar char="●"/>
            </a:pPr>
            <a:r>
              <a:rPr lang="en"/>
              <a:t>Play a game</a:t>
            </a:r>
            <a:endParaRPr/>
          </a:p>
        </p:txBody>
      </p:sp>
      <p:pic>
        <p:nvPicPr>
          <p:cNvPr id="106" name="Google Shape;106;p20"/>
          <p:cNvPicPr preferRelativeResize="0"/>
          <p:nvPr/>
        </p:nvPicPr>
        <p:blipFill>
          <a:blip r:embed="rId3">
            <a:alphaModFix/>
          </a:blip>
          <a:stretch>
            <a:fillRect/>
          </a:stretch>
        </p:blipFill>
        <p:spPr>
          <a:xfrm>
            <a:off x="855100" y="3060962"/>
            <a:ext cx="2389276" cy="1594300"/>
          </a:xfrm>
          <a:prstGeom prst="rect">
            <a:avLst/>
          </a:prstGeom>
          <a:noFill/>
          <a:ln>
            <a:noFill/>
          </a:ln>
        </p:spPr>
      </p:pic>
      <p:pic>
        <p:nvPicPr>
          <p:cNvPr id="107" name="Google Shape;107;p20"/>
          <p:cNvPicPr preferRelativeResize="0"/>
          <p:nvPr/>
        </p:nvPicPr>
        <p:blipFill>
          <a:blip r:embed="rId4">
            <a:alphaModFix/>
          </a:blip>
          <a:stretch>
            <a:fillRect/>
          </a:stretch>
        </p:blipFill>
        <p:spPr>
          <a:xfrm>
            <a:off x="6573575" y="3009825"/>
            <a:ext cx="1696575" cy="1696575"/>
          </a:xfrm>
          <a:prstGeom prst="rect">
            <a:avLst/>
          </a:prstGeom>
          <a:noFill/>
          <a:ln>
            <a:noFill/>
          </a:ln>
        </p:spPr>
      </p:pic>
      <p:pic>
        <p:nvPicPr>
          <p:cNvPr id="108" name="Google Shape;108;p20"/>
          <p:cNvPicPr preferRelativeResize="0"/>
          <p:nvPr/>
        </p:nvPicPr>
        <p:blipFill>
          <a:blip r:embed="rId5">
            <a:alphaModFix/>
          </a:blip>
          <a:stretch>
            <a:fillRect/>
          </a:stretch>
        </p:blipFill>
        <p:spPr>
          <a:xfrm>
            <a:off x="3720892" y="3009825"/>
            <a:ext cx="2376160" cy="1696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12" name="Shape 112"/>
        <p:cNvGrpSpPr/>
        <p:nvPr/>
      </p:nvGrpSpPr>
      <p:grpSpPr>
        <a:xfrm>
          <a:off x="0" y="0"/>
          <a:ext cx="0" cy="0"/>
          <a:chOff x="0" y="0"/>
          <a:chExt cx="0" cy="0"/>
        </a:xfrm>
      </p:grpSpPr>
      <p:sp>
        <p:nvSpPr>
          <p:cNvPr id="113" name="Google Shape;11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Mathematician of the Day: Pamela Harris</a:t>
            </a:r>
            <a:endParaRPr/>
          </a:p>
        </p:txBody>
      </p:sp>
      <p:sp>
        <p:nvSpPr>
          <p:cNvPr id="114" name="Google Shape;114;p21"/>
          <p:cNvSpPr txBox="1"/>
          <p:nvPr>
            <p:ph idx="1" type="body"/>
          </p:nvPr>
        </p:nvSpPr>
        <p:spPr>
          <a:xfrm>
            <a:off x="311700" y="1017725"/>
            <a:ext cx="54939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Born in 1983 in Guadalajara, Mexico</a:t>
            </a:r>
            <a:endParaRPr/>
          </a:p>
          <a:p>
            <a:pPr indent="-342900" lvl="0" marL="457200" rtl="0" algn="l">
              <a:spcBef>
                <a:spcPts val="0"/>
              </a:spcBef>
              <a:spcAft>
                <a:spcPts val="0"/>
              </a:spcAft>
              <a:buSzPts val="1800"/>
              <a:buChar char="●"/>
            </a:pPr>
            <a:r>
              <a:rPr lang="en"/>
              <a:t>Emigrated to the U.S. at age 12</a:t>
            </a:r>
            <a:endParaRPr/>
          </a:p>
          <a:p>
            <a:pPr indent="-342900" lvl="0" marL="457200" rtl="0" algn="l">
              <a:spcBef>
                <a:spcPts val="0"/>
              </a:spcBef>
              <a:spcAft>
                <a:spcPts val="0"/>
              </a:spcAft>
              <a:buSzPts val="1800"/>
              <a:buChar char="●"/>
            </a:pPr>
            <a:r>
              <a:rPr lang="en"/>
              <a:t>Undocumented immigrant =&gt; couldn’t attend </a:t>
            </a:r>
            <a:r>
              <a:rPr lang="en"/>
              <a:t>university in the U.S.</a:t>
            </a:r>
            <a:endParaRPr/>
          </a:p>
          <a:p>
            <a:pPr indent="-342900" lvl="0" marL="457200" rtl="0" algn="l">
              <a:spcBef>
                <a:spcPts val="0"/>
              </a:spcBef>
              <a:spcAft>
                <a:spcPts val="0"/>
              </a:spcAft>
              <a:buSzPts val="1800"/>
              <a:buChar char="●"/>
            </a:pPr>
            <a:r>
              <a:rPr lang="en"/>
              <a:t>Eventually her immigration status changed and she was able to get a degree in math</a:t>
            </a:r>
            <a:endParaRPr/>
          </a:p>
          <a:p>
            <a:pPr indent="-342900" lvl="0" marL="457200" rtl="0" algn="l">
              <a:spcBef>
                <a:spcPts val="0"/>
              </a:spcBef>
              <a:spcAft>
                <a:spcPts val="0"/>
              </a:spcAft>
              <a:buSzPts val="1800"/>
              <a:buChar char="●"/>
            </a:pPr>
            <a:r>
              <a:rPr lang="en"/>
              <a:t>Studies algebraic combinatorics, i.e. “the math of counting”</a:t>
            </a:r>
            <a:endParaRPr/>
          </a:p>
          <a:p>
            <a:pPr indent="-342900" lvl="0" marL="457200" rtl="0" algn="l">
              <a:spcBef>
                <a:spcPts val="0"/>
              </a:spcBef>
              <a:spcAft>
                <a:spcPts val="0"/>
              </a:spcAft>
              <a:buSzPts val="1800"/>
              <a:buChar char="●"/>
            </a:pPr>
            <a:r>
              <a:rPr lang="en"/>
              <a:t>President and co-founder of Lathisms, an organization that highlights Latine mathematicians</a:t>
            </a:r>
            <a:endParaRPr/>
          </a:p>
        </p:txBody>
      </p:sp>
      <p:pic>
        <p:nvPicPr>
          <p:cNvPr id="115" name="Google Shape;115;p21"/>
          <p:cNvPicPr preferRelativeResize="0"/>
          <p:nvPr/>
        </p:nvPicPr>
        <p:blipFill>
          <a:blip r:embed="rId3">
            <a:alphaModFix/>
          </a:blip>
          <a:stretch>
            <a:fillRect/>
          </a:stretch>
        </p:blipFill>
        <p:spPr>
          <a:xfrm>
            <a:off x="5974800" y="1017725"/>
            <a:ext cx="2857500" cy="3333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