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13beec51f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f13beec51f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13beec51f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f13beec51f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13beec51f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f13beec51f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13beec51f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f13beec51f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13beec51f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f13beec51f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13beec51f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f13beec51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1532c7720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f1532c7720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f13beec51f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f13beec51f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f13beec51f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f13beec51f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f13beec51f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f13beec51f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f1395f900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f1395f900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f13beec51f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f13beec51f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1532c7720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f1532c7720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f1532c7720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f1532c7720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1532c7720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f1532c7720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f1532c7720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f1532c7720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2437dff72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f2437dff72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2437dff72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f2437dff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f1532c7720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f1532c7720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f2437dff7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f2437dff7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f2437dff7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f2437dff7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13beec51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13beec51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f2437dff7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f2437dff7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f13beec51f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f13beec51f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f1364a1533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f1364a1533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13beec51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13beec51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13beec51f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f13beec51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13beec51f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f13beec51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f13beec51f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f13beec51f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13beec51f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13beec51f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13beec51f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f13beec51f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5" Type="http://schemas.openxmlformats.org/officeDocument/2006/relationships/image" Target="../media/image3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2.png"/><Relationship Id="rId4" Type="http://schemas.openxmlformats.org/officeDocument/2006/relationships/image" Target="../media/image1.png"/><Relationship Id="rId5" Type="http://schemas.openxmlformats.org/officeDocument/2006/relationships/image" Target="../media/image3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Relationship Id="rId5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Relationship Id="rId4" Type="http://schemas.openxmlformats.org/officeDocument/2006/relationships/image" Target="../media/image1.png"/><Relationship Id="rId5" Type="http://schemas.openxmlformats.org/officeDocument/2006/relationships/image" Target="../media/image3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4.png"/><Relationship Id="rId4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.png"/><Relationship Id="rId4" Type="http://schemas.openxmlformats.org/officeDocument/2006/relationships/image" Target="../media/image20.png"/><Relationship Id="rId5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206775"/>
            <a:ext cx="8520600" cy="102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 Trek Day 3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52925" y="12303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Core Class: Math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925" y="2329450"/>
            <a:ext cx="2386750" cy="262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4">
            <a:alphaModFix/>
          </a:blip>
          <a:srcRect b="0" l="14001" r="0" t="14001"/>
          <a:stretch/>
        </p:blipFill>
        <p:spPr>
          <a:xfrm>
            <a:off x="2772591" y="2329450"/>
            <a:ext cx="3956070" cy="262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2564" y="2329450"/>
            <a:ext cx="2010110" cy="2626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BREAK TIME (15 minutes)</a:t>
            </a:r>
            <a:endParaRPr/>
          </a:p>
        </p:txBody>
      </p:sp>
      <p:sp>
        <p:nvSpPr>
          <p:cNvPr id="123" name="Google Shape;123;p22"/>
          <p:cNvSpPr txBox="1"/>
          <p:nvPr>
            <p:ph idx="1" type="body"/>
          </p:nvPr>
        </p:nvSpPr>
        <p:spPr>
          <a:xfrm>
            <a:off x="311700" y="10547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can…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 to the bathroom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some water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Talk to Ms. Murphy or the peer counselors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Play a game</a:t>
            </a:r>
            <a:endParaRPr/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100" y="3060962"/>
            <a:ext cx="2389276" cy="159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3575" y="3009825"/>
            <a:ext cx="1696575" cy="169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0892" y="3009825"/>
            <a:ext cx="2376160" cy="169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Small group activity: The three utilities puzzle </a:t>
            </a:r>
            <a:r>
              <a:rPr lang="en"/>
              <a:t>(5 minutes)</a:t>
            </a:r>
            <a:endParaRPr/>
          </a:p>
        </p:txBody>
      </p:sp>
      <p:sp>
        <p:nvSpPr>
          <p:cNvPr id="132" name="Google Shape;132;p23"/>
          <p:cNvSpPr txBox="1"/>
          <p:nvPr>
            <p:ph idx="1" type="body"/>
          </p:nvPr>
        </p:nvSpPr>
        <p:spPr>
          <a:xfrm>
            <a:off x="311700" y="1152475"/>
            <a:ext cx="3593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are three houses.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Each house needs: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 pipe going to the water.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 pipe going to the gas.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 pipe going to the electricity.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Is there a way to connect each of the houses to each of the utilities without any of the lines crossing each other?</a:t>
            </a:r>
            <a:endParaRPr/>
          </a:p>
        </p:txBody>
      </p:sp>
      <p:pic>
        <p:nvPicPr>
          <p:cNvPr id="133" name="Google Shape;13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530550"/>
            <a:ext cx="3988600" cy="249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Small group activity: One-stroke tracing game (25 minutes)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139" name="Google Shape;139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4" title="Screenshot 2026-06-17 at 5.17.2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8778" y="1152475"/>
            <a:ext cx="4946456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Seven Bridges of Königsberg Problem</a:t>
            </a:r>
            <a:endParaRPr/>
          </a:p>
        </p:txBody>
      </p:sp>
      <p:sp>
        <p:nvSpPr>
          <p:cNvPr id="146" name="Google Shape;146;p25"/>
          <p:cNvSpPr txBox="1"/>
          <p:nvPr>
            <p:ph idx="1" type="body"/>
          </p:nvPr>
        </p:nvSpPr>
        <p:spPr>
          <a:xfrm>
            <a:off x="311700" y="1152475"/>
            <a:ext cx="5675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city of Königsberg is situated on the Pregel River and featured two large islands.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These land masses are connected to each other and to the two riverbanks by seven distinct bridges.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Is there a continuous route across every bridge without ever repeating a single one?</a:t>
            </a:r>
            <a:endParaRPr/>
          </a:p>
        </p:txBody>
      </p:sp>
      <p:pic>
        <p:nvPicPr>
          <p:cNvPr id="147" name="Google Shape;14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8028" y="3008575"/>
            <a:ext cx="2574276" cy="145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8025" y="1361325"/>
            <a:ext cx="2574275" cy="1450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Seven Bridges of Königsberg Problem</a:t>
            </a:r>
            <a:endParaRPr/>
          </a:p>
        </p:txBody>
      </p:sp>
      <p:sp>
        <p:nvSpPr>
          <p:cNvPr id="154" name="Google Shape;154;p26"/>
          <p:cNvSpPr txBox="1"/>
          <p:nvPr>
            <p:ph idx="1" type="body"/>
          </p:nvPr>
        </p:nvSpPr>
        <p:spPr>
          <a:xfrm>
            <a:off x="311700" y="1152475"/>
            <a:ext cx="7718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there a continuous route across every bridge without ever repeating a single one?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Can we turn our picture into a graph? Can we turn this into a question about the graph?</a:t>
            </a:r>
            <a:endParaRPr/>
          </a:p>
        </p:txBody>
      </p:sp>
      <p:pic>
        <p:nvPicPr>
          <p:cNvPr id="155" name="Google Shape;15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8875" y="2879325"/>
            <a:ext cx="3365448" cy="189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7300" y="2879325"/>
            <a:ext cx="2852400" cy="1897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turn (5 minutes)</a:t>
            </a:r>
            <a:endParaRPr/>
          </a:p>
        </p:txBody>
      </p:sp>
      <p:sp>
        <p:nvSpPr>
          <p:cNvPr id="162" name="Google Shape;162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you solve the Seven Bridges of Königsberg Problem?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Count the number of odd nodes.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Based on the one-stroke tracing game, do you think it’s possible to come up with a solution?</a:t>
            </a:r>
            <a:endParaRPr/>
          </a:p>
        </p:txBody>
      </p:sp>
      <p:pic>
        <p:nvPicPr>
          <p:cNvPr id="163" name="Google Shape;16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8875" y="2879325"/>
            <a:ext cx="3365448" cy="189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7300" y="2879325"/>
            <a:ext cx="2852400" cy="1897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/>
              <a:t>The Seven Bridges of Königsberg Problem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8"/>
          <p:cNvSpPr txBox="1"/>
          <p:nvPr>
            <p:ph idx="1" type="body"/>
          </p:nvPr>
        </p:nvSpPr>
        <p:spPr>
          <a:xfrm>
            <a:off x="311700" y="1152475"/>
            <a:ext cx="5277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 odd nodes =&gt; no solution.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Is this a proof?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Our worksheet suggests a </a:t>
            </a:r>
            <a:r>
              <a:rPr b="1" lang="en"/>
              <a:t>pattern</a:t>
            </a:r>
            <a:r>
              <a:rPr lang="en"/>
              <a:t>, but Leonhard Euler </a:t>
            </a:r>
            <a:r>
              <a:rPr b="1" lang="en"/>
              <a:t>proved</a:t>
            </a:r>
            <a:r>
              <a:rPr lang="en"/>
              <a:t> this pattern is </a:t>
            </a:r>
            <a:r>
              <a:rPr b="1" lang="en"/>
              <a:t>true </a:t>
            </a:r>
            <a:r>
              <a:rPr lang="en"/>
              <a:t>in 1736.</a:t>
            </a:r>
            <a:endParaRPr/>
          </a:p>
        </p:txBody>
      </p:sp>
      <p:pic>
        <p:nvPicPr>
          <p:cNvPr id="171" name="Google Shape;17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0625" y="3120551"/>
            <a:ext cx="2177451" cy="144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8950" y="1152475"/>
            <a:ext cx="2642837" cy="341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0650" y="3120550"/>
            <a:ext cx="2569088" cy="1448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BREAK TIME </a:t>
            </a:r>
            <a:r>
              <a:rPr lang="en"/>
              <a:t>(15 minutes)</a:t>
            </a:r>
            <a:endParaRPr/>
          </a:p>
        </p:txBody>
      </p:sp>
      <p:sp>
        <p:nvSpPr>
          <p:cNvPr id="179" name="Google Shape;179;p29"/>
          <p:cNvSpPr txBox="1"/>
          <p:nvPr>
            <p:ph idx="1" type="body"/>
          </p:nvPr>
        </p:nvSpPr>
        <p:spPr>
          <a:xfrm>
            <a:off x="311700" y="10547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can…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 to the bathroom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some water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Talk to Ms. Murphy or the peer counselors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Play a game</a:t>
            </a:r>
            <a:endParaRPr/>
          </a:p>
        </p:txBody>
      </p:sp>
      <p:pic>
        <p:nvPicPr>
          <p:cNvPr id="180" name="Google Shape;18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100" y="3060962"/>
            <a:ext cx="2389276" cy="159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3575" y="3009825"/>
            <a:ext cx="1696575" cy="169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0892" y="3009825"/>
            <a:ext cx="2376160" cy="169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Mathematician of the day: Fan Chung</a:t>
            </a:r>
            <a:endParaRPr/>
          </a:p>
        </p:txBody>
      </p:sp>
      <p:sp>
        <p:nvSpPr>
          <p:cNvPr id="188" name="Google Shape;188;p30"/>
          <p:cNvSpPr txBox="1"/>
          <p:nvPr>
            <p:ph idx="1" type="body"/>
          </p:nvPr>
        </p:nvSpPr>
        <p:spPr>
          <a:xfrm>
            <a:off x="311700" y="1152475"/>
            <a:ext cx="5473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Born in 1949 in Taiwan.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Surrounded by other female mathematicians in college =&gt; encouraged her to pursue and study mathematics.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Immigrated to the U.S. after college =&gt; difficult and lonely.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Worked with Paul Erdős and many other really cool researchers to prove some incredible results.</a:t>
            </a:r>
            <a:endParaRPr/>
          </a:p>
        </p:txBody>
      </p:sp>
      <p:pic>
        <p:nvPicPr>
          <p:cNvPr id="189" name="Google Shape;18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2267" y="2945562"/>
            <a:ext cx="2541844" cy="189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6975" y="602675"/>
            <a:ext cx="2592425" cy="217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Shortest Path Problem</a:t>
            </a:r>
            <a:endParaRPr/>
          </a:p>
        </p:txBody>
      </p:sp>
      <p:sp>
        <p:nvSpPr>
          <p:cNvPr id="196" name="Google Shape;196;p31"/>
          <p:cNvSpPr txBox="1"/>
          <p:nvPr>
            <p:ph idx="1" type="body"/>
          </p:nvPr>
        </p:nvSpPr>
        <p:spPr>
          <a:xfrm>
            <a:off x="311700" y="1152475"/>
            <a:ext cx="4781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Guiding question: Given a graph, what is the </a:t>
            </a:r>
            <a:r>
              <a:rPr b="1" lang="en"/>
              <a:t>shortest path </a:t>
            </a:r>
            <a:r>
              <a:rPr lang="en"/>
              <a:t>from one node to another?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Why do we care?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GPS systems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Least expensive way to transport goods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Most efficient way to direct water through a city’s pipe system</a:t>
            </a:r>
            <a:endParaRPr/>
          </a:p>
        </p:txBody>
      </p:sp>
      <p:pic>
        <p:nvPicPr>
          <p:cNvPr id="197" name="Google Shape;19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1550" y="445032"/>
            <a:ext cx="2819651" cy="1586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81549" y="2346925"/>
            <a:ext cx="2819650" cy="2357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Review: Logic and Proof-forward Thinking</a:t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4134600" y="1152475"/>
            <a:ext cx="4697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did you do yesterday after class?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is a proof? Why do they matter?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is a paradox? What’s an example of a paradox?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14" title="dots_COUNT_TOGETH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675" y="1237448"/>
            <a:ext cx="3362299" cy="2407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Small group: Shortest path challenge (10 minutes)</a:t>
            </a:r>
            <a:endParaRPr/>
          </a:p>
        </p:txBody>
      </p:sp>
      <p:sp>
        <p:nvSpPr>
          <p:cNvPr id="204" name="Google Shape;204;p32"/>
          <p:cNvSpPr txBox="1"/>
          <p:nvPr>
            <p:ph idx="1" type="body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Nodes = { your small group } ⋃ { the people in the picture below }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two people share the same color PANTS, they share an edge with weight 2.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two people share the same color of ANY OTHER ITEM (e.g. shoes, shirt, sweater, etc.), they share an edge with weight 1.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What’s the shortest path from each member of your small group to the woman on the right?</a:t>
            </a:r>
            <a:endParaRPr/>
          </a:p>
        </p:txBody>
      </p:sp>
      <p:pic>
        <p:nvPicPr>
          <p:cNvPr id="205" name="Google Shape;205;p32"/>
          <p:cNvPicPr preferRelativeResize="0"/>
          <p:nvPr/>
        </p:nvPicPr>
        <p:blipFill rotWithShape="1">
          <a:blip r:embed="rId3">
            <a:alphaModFix/>
          </a:blip>
          <a:srcRect b="7311" l="0" r="69645" t="1189"/>
          <a:stretch/>
        </p:blipFill>
        <p:spPr>
          <a:xfrm>
            <a:off x="2488433" y="3293650"/>
            <a:ext cx="1480275" cy="159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2"/>
          <p:cNvPicPr preferRelativeResize="0"/>
          <p:nvPr/>
        </p:nvPicPr>
        <p:blipFill rotWithShape="1">
          <a:blip r:embed="rId3">
            <a:alphaModFix/>
          </a:blip>
          <a:srcRect b="7311" l="38571" r="0" t="1189"/>
          <a:stretch/>
        </p:blipFill>
        <p:spPr>
          <a:xfrm>
            <a:off x="3968707" y="3293650"/>
            <a:ext cx="2995460" cy="159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shortest path problem: Dijkstra’s algorithm</a:t>
            </a:r>
            <a:endParaRPr/>
          </a:p>
        </p:txBody>
      </p:sp>
      <p:sp>
        <p:nvSpPr>
          <p:cNvPr id="212" name="Google Shape;212;p33"/>
          <p:cNvSpPr txBox="1"/>
          <p:nvPr>
            <p:ph idx="1" type="body"/>
          </p:nvPr>
        </p:nvSpPr>
        <p:spPr>
          <a:xfrm>
            <a:off x="311700" y="1017725"/>
            <a:ext cx="845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Suppose we want to find the shortest path from the start node to the goal node.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do we do it?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3" name="Google Shape;213;p33" title="dijkstra_w_0.png"/>
          <p:cNvPicPr preferRelativeResize="0"/>
          <p:nvPr/>
        </p:nvPicPr>
        <p:blipFill rotWithShape="1">
          <a:blip r:embed="rId3">
            <a:alphaModFix/>
          </a:blip>
          <a:srcRect b="0" l="0" r="0" t="8299"/>
          <a:stretch/>
        </p:blipFill>
        <p:spPr>
          <a:xfrm>
            <a:off x="1799675" y="2040850"/>
            <a:ext cx="5544650" cy="267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shortest path problem: </a:t>
            </a:r>
            <a:r>
              <a:rPr lang="en"/>
              <a:t>Dijkstra’s algorithm</a:t>
            </a:r>
            <a:endParaRPr/>
          </a:p>
        </p:txBody>
      </p:sp>
      <p:sp>
        <p:nvSpPr>
          <p:cNvPr id="219" name="Google Shape;219;p34"/>
          <p:cNvSpPr txBox="1"/>
          <p:nvPr>
            <p:ph idx="1" type="body"/>
          </p:nvPr>
        </p:nvSpPr>
        <p:spPr>
          <a:xfrm>
            <a:off x="311700" y="1017725"/>
            <a:ext cx="845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Suppose we want to find the shortest path from the start node to the goal node.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do we do it?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0" name="Google Shape;220;p34" title="dijkstra_w_1.png"/>
          <p:cNvPicPr preferRelativeResize="0"/>
          <p:nvPr/>
        </p:nvPicPr>
        <p:blipFill rotWithShape="1">
          <a:blip r:embed="rId3">
            <a:alphaModFix/>
          </a:blip>
          <a:srcRect b="0" l="0" r="0" t="7596"/>
          <a:stretch/>
        </p:blipFill>
        <p:spPr>
          <a:xfrm>
            <a:off x="1810900" y="2052950"/>
            <a:ext cx="5522199" cy="268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shortest path problem: </a:t>
            </a:r>
            <a:r>
              <a:rPr lang="en"/>
              <a:t>Dijkstra’s algorithm</a:t>
            </a:r>
            <a:endParaRPr/>
          </a:p>
        </p:txBody>
      </p:sp>
      <p:sp>
        <p:nvSpPr>
          <p:cNvPr id="226" name="Google Shape;226;p35"/>
          <p:cNvSpPr txBox="1"/>
          <p:nvPr>
            <p:ph idx="1" type="body"/>
          </p:nvPr>
        </p:nvSpPr>
        <p:spPr>
          <a:xfrm>
            <a:off x="311700" y="1017725"/>
            <a:ext cx="845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Suppose we want to find the shortest path from the start node to the goal node.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do we do it?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7" name="Google Shape;227;p35" title="dijkstra_w_2.png"/>
          <p:cNvPicPr preferRelativeResize="0"/>
          <p:nvPr/>
        </p:nvPicPr>
        <p:blipFill rotWithShape="1">
          <a:blip r:embed="rId3">
            <a:alphaModFix/>
          </a:blip>
          <a:srcRect b="0" l="0" r="0" t="8021"/>
          <a:stretch/>
        </p:blipFill>
        <p:spPr>
          <a:xfrm>
            <a:off x="1802300" y="2067826"/>
            <a:ext cx="5592250" cy="2705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shortest path problem: </a:t>
            </a:r>
            <a:r>
              <a:rPr lang="en"/>
              <a:t>Dijkstra’s algorithm</a:t>
            </a:r>
            <a:endParaRPr/>
          </a:p>
        </p:txBody>
      </p:sp>
      <p:sp>
        <p:nvSpPr>
          <p:cNvPr id="233" name="Google Shape;233;p36"/>
          <p:cNvSpPr txBox="1"/>
          <p:nvPr>
            <p:ph idx="1" type="body"/>
          </p:nvPr>
        </p:nvSpPr>
        <p:spPr>
          <a:xfrm>
            <a:off x="311700" y="1017725"/>
            <a:ext cx="845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Suppose we want to find the shortest path from the start node to the goal node.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do we do it?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4" name="Google Shape;234;p36" title="dijkstra_w_3.png"/>
          <p:cNvPicPr preferRelativeResize="0"/>
          <p:nvPr/>
        </p:nvPicPr>
        <p:blipFill rotWithShape="1">
          <a:blip r:embed="rId3">
            <a:alphaModFix/>
          </a:blip>
          <a:srcRect b="0" l="0" r="0" t="8021"/>
          <a:stretch/>
        </p:blipFill>
        <p:spPr>
          <a:xfrm>
            <a:off x="1812325" y="2087225"/>
            <a:ext cx="5519350" cy="2670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shortest path problem: Dijkstra’s algorithm</a:t>
            </a:r>
            <a:endParaRPr/>
          </a:p>
        </p:txBody>
      </p:sp>
      <p:sp>
        <p:nvSpPr>
          <p:cNvPr id="240" name="Google Shape;240;p37"/>
          <p:cNvSpPr txBox="1"/>
          <p:nvPr>
            <p:ph idx="1" type="body"/>
          </p:nvPr>
        </p:nvSpPr>
        <p:spPr>
          <a:xfrm>
            <a:off x="311700" y="1017725"/>
            <a:ext cx="845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Suppose we want to find the shortest path from the start node to the goal node.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do we do it?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1" name="Google Shape;241;p37" title="dijkstra_w_4.png"/>
          <p:cNvPicPr preferRelativeResize="0"/>
          <p:nvPr/>
        </p:nvPicPr>
        <p:blipFill rotWithShape="1">
          <a:blip r:embed="rId3">
            <a:alphaModFix/>
          </a:blip>
          <a:srcRect b="0" l="0" r="0" t="7442"/>
          <a:stretch/>
        </p:blipFill>
        <p:spPr>
          <a:xfrm>
            <a:off x="1602663" y="1982650"/>
            <a:ext cx="5938674" cy="289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shortest path problem: An algorithm</a:t>
            </a:r>
            <a:endParaRPr/>
          </a:p>
        </p:txBody>
      </p:sp>
      <p:sp>
        <p:nvSpPr>
          <p:cNvPr id="247" name="Google Shape;247;p38"/>
          <p:cNvSpPr txBox="1"/>
          <p:nvPr>
            <p:ph idx="1" type="body"/>
          </p:nvPr>
        </p:nvSpPr>
        <p:spPr>
          <a:xfrm>
            <a:off x="311700" y="1017725"/>
            <a:ext cx="845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Suppose we want to find the shortest path from the start node to the goal node.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do we do it?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8" name="Google Shape;248;p38" title="dijkstra_w_5.png"/>
          <p:cNvPicPr preferRelativeResize="0"/>
          <p:nvPr/>
        </p:nvPicPr>
        <p:blipFill rotWithShape="1">
          <a:blip r:embed="rId3">
            <a:alphaModFix/>
          </a:blip>
          <a:srcRect b="0" l="0" r="0" t="-6746"/>
          <a:stretch/>
        </p:blipFill>
        <p:spPr>
          <a:xfrm>
            <a:off x="1746312" y="1967375"/>
            <a:ext cx="5545625" cy="291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shortest path problem: An algorithm</a:t>
            </a:r>
            <a:endParaRPr/>
          </a:p>
        </p:txBody>
      </p:sp>
      <p:sp>
        <p:nvSpPr>
          <p:cNvPr id="254" name="Google Shape;254;p39"/>
          <p:cNvSpPr txBox="1"/>
          <p:nvPr>
            <p:ph idx="1" type="body"/>
          </p:nvPr>
        </p:nvSpPr>
        <p:spPr>
          <a:xfrm>
            <a:off x="311700" y="1017725"/>
            <a:ext cx="4488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Dijkstra’s algorithm:</a:t>
            </a:r>
            <a:endParaRPr/>
          </a:p>
          <a:p>
            <a:pPr indent="-334328" lvl="0" marL="457200" rtl="0" algn="l"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For each node A connecting to the start node, write INSIDE A the cost / weight to move from the start node to A.</a:t>
            </a:r>
            <a:endParaRPr/>
          </a:p>
          <a:p>
            <a:pPr indent="-334328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At each node A that we’ve reached, consider each node B connected to A. Write INSIDE B the cost inside A PLUS the cost / weight to move from A to B.</a:t>
            </a:r>
            <a:endParaRPr/>
          </a:p>
          <a:p>
            <a:pPr indent="-334328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Continue the process until we reach the goal node.</a:t>
            </a:r>
            <a:endParaRPr/>
          </a:p>
        </p:txBody>
      </p:sp>
      <p:pic>
        <p:nvPicPr>
          <p:cNvPr id="255" name="Google Shape;255;p39" title="student_graph_weighted_blank.png"/>
          <p:cNvPicPr preferRelativeResize="0"/>
          <p:nvPr/>
        </p:nvPicPr>
        <p:blipFill rotWithShape="1">
          <a:blip r:embed="rId3">
            <a:alphaModFix/>
          </a:blip>
          <a:srcRect b="0" l="0" r="0" t="8408"/>
          <a:stretch/>
        </p:blipFill>
        <p:spPr>
          <a:xfrm>
            <a:off x="4889575" y="1755826"/>
            <a:ext cx="4038599" cy="194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Graphs and overconsumption</a:t>
            </a:r>
            <a:endParaRPr/>
          </a:p>
        </p:txBody>
      </p:sp>
      <p:sp>
        <p:nvSpPr>
          <p:cNvPr id="261" name="Google Shape;261;p40"/>
          <p:cNvSpPr txBox="1"/>
          <p:nvPr>
            <p:ph idx="1" type="body"/>
          </p:nvPr>
        </p:nvSpPr>
        <p:spPr>
          <a:xfrm>
            <a:off x="4640950" y="1017725"/>
            <a:ext cx="4235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Overconsumption</a:t>
            </a:r>
            <a:r>
              <a:rPr lang="en"/>
              <a:t> is the excessive use of goods, services, and natural resources beyond what is necessary for survival or sustainable living.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Overconsumption leads to issues like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Environmental damage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Resource depletion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Climate change</a:t>
            </a:r>
            <a:endParaRPr/>
          </a:p>
        </p:txBody>
      </p:sp>
      <p:pic>
        <p:nvPicPr>
          <p:cNvPr id="262" name="Google Shape;26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425" y="1087213"/>
            <a:ext cx="4078524" cy="229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Idea #1: Cyclic Graphs</a:t>
            </a:r>
            <a:endParaRPr/>
          </a:p>
        </p:txBody>
      </p:sp>
      <p:sp>
        <p:nvSpPr>
          <p:cNvPr id="268" name="Google Shape;268;p41"/>
          <p:cNvSpPr txBox="1"/>
          <p:nvPr>
            <p:ph idx="1" type="body"/>
          </p:nvPr>
        </p:nvSpPr>
        <p:spPr>
          <a:xfrm>
            <a:off x="4660900" y="1017725"/>
            <a:ext cx="4108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Overconsumption: Raw materials =&gt; factory =&gt; consumption =&gt; landfill.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can we model this as a graph?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How could we change this graph to include </a:t>
            </a:r>
            <a:r>
              <a:rPr b="1" lang="en"/>
              <a:t>recycling</a:t>
            </a:r>
            <a:r>
              <a:rPr lang="en"/>
              <a:t>?</a:t>
            </a:r>
            <a:endParaRPr/>
          </a:p>
        </p:txBody>
      </p:sp>
      <p:pic>
        <p:nvPicPr>
          <p:cNvPr id="269" name="Google Shape;26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4" y="1161400"/>
            <a:ext cx="4069076" cy="293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graph?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5818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graph is a </a:t>
            </a:r>
            <a:r>
              <a:rPr b="1" lang="en"/>
              <a:t>set</a:t>
            </a:r>
            <a:r>
              <a:rPr lang="en"/>
              <a:t> of </a:t>
            </a:r>
            <a:r>
              <a:rPr b="1" lang="en"/>
              <a:t>nodes </a:t>
            </a:r>
            <a:r>
              <a:rPr lang="en"/>
              <a:t>and </a:t>
            </a:r>
            <a:r>
              <a:rPr b="1" lang="en"/>
              <a:t>edges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We can think of nodes as </a:t>
            </a:r>
            <a:r>
              <a:rPr b="1" lang="en"/>
              <a:t>people, things</a:t>
            </a:r>
            <a:r>
              <a:rPr lang="en"/>
              <a:t>, </a:t>
            </a:r>
            <a:r>
              <a:rPr b="1" lang="en"/>
              <a:t>etc.</a:t>
            </a:r>
            <a:r>
              <a:rPr lang="en"/>
              <a:t> and edges as a way that those things are </a:t>
            </a:r>
            <a:r>
              <a:rPr b="1" lang="en"/>
              <a:t>connected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Example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Nodes = all the people in the world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Two nodes / people share an edge if those two people know each other</a:t>
            </a: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2775" y="2997200"/>
            <a:ext cx="2709299" cy="1837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Screenshot 2026-06-16 at 9.21.17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2775" y="371666"/>
            <a:ext cx="2709300" cy="24913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Idea #2: Route optimization</a:t>
            </a:r>
            <a:endParaRPr/>
          </a:p>
        </p:txBody>
      </p:sp>
      <p:sp>
        <p:nvSpPr>
          <p:cNvPr id="275" name="Google Shape;275;p42"/>
          <p:cNvSpPr txBox="1"/>
          <p:nvPr>
            <p:ph idx="1" type="body"/>
          </p:nvPr>
        </p:nvSpPr>
        <p:spPr>
          <a:xfrm>
            <a:off x="311700" y="1017725"/>
            <a:ext cx="845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Garbage trucks, delivery vans, and recycling pickups all have to cover every street.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In order to save on fuel, we want to cover every street ONLY once.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This is the Könisberg bridge problem in action.</a:t>
            </a:r>
            <a:endParaRPr/>
          </a:p>
        </p:txBody>
      </p:sp>
      <p:pic>
        <p:nvPicPr>
          <p:cNvPr id="276" name="Google Shape;276;p42" title="Screenshot 2026-06-23 at 4.10.5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2512" y="2831425"/>
            <a:ext cx="4478975" cy="2016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Final Activity: The Yarn Game</a:t>
            </a:r>
            <a:endParaRPr/>
          </a:p>
        </p:txBody>
      </p:sp>
      <p:sp>
        <p:nvSpPr>
          <p:cNvPr id="282" name="Google Shape;282;p43"/>
          <p:cNvSpPr txBox="1"/>
          <p:nvPr>
            <p:ph idx="1" type="body"/>
          </p:nvPr>
        </p:nvSpPr>
        <p:spPr>
          <a:xfrm>
            <a:off x="311700" y="1152475"/>
            <a:ext cx="8187300" cy="24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34328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Ms. Murphy will share a fun fact about herself.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en"/>
              <a:t>Example: I have brown hair.</a:t>
            </a:r>
            <a:endParaRPr/>
          </a:p>
          <a:p>
            <a:pPr indent="-334328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If someone else has the same thing in common, they raise their hand.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en"/>
              <a:t>Example: If you ALSO have brown hair, raise your hand.</a:t>
            </a:r>
            <a:endParaRPr/>
          </a:p>
          <a:p>
            <a:pPr indent="-334328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Ms. Murphy will pass the yarn to someone who has the SAME fact in common.</a:t>
            </a:r>
            <a:endParaRPr/>
          </a:p>
          <a:p>
            <a:pPr indent="-334328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If you get the yarn: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en"/>
              <a:t>Try not to tangle it.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en"/>
              <a:t>Speak with a LOUD VOICE.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en"/>
              <a:t>Share something that you think AT LEAST one other person has in common with you.</a:t>
            </a:r>
            <a:endParaRPr/>
          </a:p>
        </p:txBody>
      </p:sp>
      <p:pic>
        <p:nvPicPr>
          <p:cNvPr id="283" name="Google Shape;283;p43"/>
          <p:cNvPicPr preferRelativeResize="0"/>
          <p:nvPr/>
        </p:nvPicPr>
        <p:blipFill rotWithShape="1">
          <a:blip r:embed="rId3">
            <a:alphaModFix/>
          </a:blip>
          <a:srcRect b="14950" l="0" r="0" t="22315"/>
          <a:stretch/>
        </p:blipFill>
        <p:spPr>
          <a:xfrm>
            <a:off x="5382850" y="198750"/>
            <a:ext cx="3378499" cy="158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Daily Reflection</a:t>
            </a:r>
            <a:endParaRPr/>
          </a:p>
        </p:txBody>
      </p:sp>
      <p:sp>
        <p:nvSpPr>
          <p:cNvPr id="289" name="Google Shape;289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one new thing you learned today?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Leave your name card at your desk! </a:t>
            </a:r>
            <a:endParaRPr/>
          </a:p>
        </p:txBody>
      </p:sp>
      <p:pic>
        <p:nvPicPr>
          <p:cNvPr id="290" name="Google Shape;29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8751" y="423875"/>
            <a:ext cx="3136099" cy="212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656" y="2857501"/>
            <a:ext cx="3529220" cy="198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4" title="dijkstra_w_5.png"/>
          <p:cNvPicPr preferRelativeResize="0"/>
          <p:nvPr/>
        </p:nvPicPr>
        <p:blipFill rotWithShape="1">
          <a:blip r:embed="rId5">
            <a:alphaModFix/>
          </a:blip>
          <a:srcRect b="0" l="0" r="0" t="6533"/>
          <a:stretch/>
        </p:blipFill>
        <p:spPr>
          <a:xfrm>
            <a:off x="4375350" y="2857500"/>
            <a:ext cx="4319500" cy="198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Weighted and unweighted graphs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4206150" y="1152475"/>
            <a:ext cx="4626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Weighted graphs: Edges have </a:t>
            </a:r>
            <a:r>
              <a:rPr b="1" lang="en"/>
              <a:t>weights</a:t>
            </a:r>
            <a:r>
              <a:rPr lang="en"/>
              <a:t>, i.e. some connections are farther apart than others.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Example </a:t>
            </a:r>
            <a:endParaRPr/>
          </a:p>
          <a:p>
            <a:pPr indent="-334328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Nodes = all the people in the world</a:t>
            </a:r>
            <a:endParaRPr/>
          </a:p>
          <a:p>
            <a:pPr indent="-33432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Two nodes / people share an edge with weight 2 if they know each other</a:t>
            </a:r>
            <a:endParaRPr/>
          </a:p>
          <a:p>
            <a:pPr indent="-33432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Two nodes / people share an edge with weight 1 if they’re related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Unweighted graphs: All edges have the same weight.</a:t>
            </a: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5" y="1255138"/>
            <a:ext cx="3737775" cy="2633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Directed and undirected graphs</a:t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1152475"/>
            <a:ext cx="6088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Directed graphs: Edges have </a:t>
            </a:r>
            <a:r>
              <a:rPr b="1" lang="en"/>
              <a:t>directions</a:t>
            </a:r>
            <a:r>
              <a:rPr lang="en"/>
              <a:t>, i.e. node A is connected to node B, but node B may not be connected to node A.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Example</a:t>
            </a:r>
            <a:endParaRPr/>
          </a:p>
          <a:p>
            <a:pPr indent="-317183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Nodes = all Instagram accounts</a:t>
            </a:r>
            <a:endParaRPr/>
          </a:p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There is an edge from account A to account B if account A </a:t>
            </a:r>
            <a:r>
              <a:rPr b="1" lang="en"/>
              <a:t>follows </a:t>
            </a:r>
            <a:r>
              <a:rPr lang="en"/>
              <a:t>account B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Undirected graphs: If node A is connected to node B, then node B is connected to node A.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Example</a:t>
            </a:r>
            <a:endParaRPr/>
          </a:p>
          <a:p>
            <a:pPr indent="-317183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Nodes = everyone in this room</a:t>
            </a:r>
            <a:endParaRPr/>
          </a:p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Two people / nodes share an edge if they have the same eye color</a:t>
            </a: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 rotWithShape="1">
          <a:blip r:embed="rId3">
            <a:alphaModFix/>
          </a:blip>
          <a:srcRect b="16185" l="61733" r="691" t="0"/>
          <a:stretch/>
        </p:blipFill>
        <p:spPr>
          <a:xfrm>
            <a:off x="6829600" y="1085100"/>
            <a:ext cx="1725076" cy="178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 rotWithShape="1">
          <a:blip r:embed="rId3">
            <a:alphaModFix/>
          </a:blip>
          <a:srcRect b="16185" l="0" r="62424" t="0"/>
          <a:stretch/>
        </p:blipFill>
        <p:spPr>
          <a:xfrm>
            <a:off x="6829600" y="2855975"/>
            <a:ext cx="1725076" cy="178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Where do we live?</a:t>
            </a:r>
            <a:endParaRPr/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4253850" y="1152475"/>
            <a:ext cx="4578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Nodes = everyone’s houses.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There is an edge between two houses if you can drive between them.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could we make this a </a:t>
            </a:r>
            <a:r>
              <a:rPr b="1" lang="en"/>
              <a:t>weighted</a:t>
            </a:r>
            <a:r>
              <a:rPr lang="en"/>
              <a:t> graph?</a:t>
            </a:r>
            <a:endParaRPr/>
          </a:p>
          <a:p>
            <a:pPr indent="-334328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Edge weight = how long it takes to drive between house A and house B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could we make this a </a:t>
            </a:r>
            <a:r>
              <a:rPr b="1" lang="en"/>
              <a:t>directed </a:t>
            </a:r>
            <a:r>
              <a:rPr lang="en"/>
              <a:t>graph?</a:t>
            </a:r>
            <a:endParaRPr/>
          </a:p>
          <a:p>
            <a:pPr indent="-334328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There is an edge from house A to house B if we can get to house B from house A</a:t>
            </a:r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126" y="1707200"/>
            <a:ext cx="3350200" cy="22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Connectedness</a:t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graph is </a:t>
            </a:r>
            <a:r>
              <a:rPr b="1" lang="en"/>
              <a:t>connected </a:t>
            </a:r>
            <a:r>
              <a:rPr lang="en"/>
              <a:t>if we can get to any node from any other node.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Are the following graphs connected or unconnected? Weighted or unweighted? Directed or undirected?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19" title="Screenshot 2026-06-16 at 8.31.29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897" y="2571759"/>
            <a:ext cx="3424450" cy="206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 rotWithShape="1">
          <a:blip r:embed="rId4">
            <a:alphaModFix/>
          </a:blip>
          <a:srcRect b="18037" l="0" r="0" t="20043"/>
          <a:stretch/>
        </p:blipFill>
        <p:spPr>
          <a:xfrm>
            <a:off x="3988975" y="2571762"/>
            <a:ext cx="4876800" cy="194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Cycles</a:t>
            </a:r>
            <a:endParaRPr/>
          </a:p>
        </p:txBody>
      </p:sp>
      <p:sp>
        <p:nvSpPr>
          <p:cNvPr id="109" name="Google Shape;109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</a:t>
            </a:r>
            <a:r>
              <a:rPr b="1" lang="en"/>
              <a:t>cycle </a:t>
            </a:r>
            <a:r>
              <a:rPr lang="en"/>
              <a:t>is a loop in a graph, i.e. a path from a node back to itself.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Do any of the following graphs have cycles? Which ones?</a:t>
            </a:r>
            <a:endParaRPr/>
          </a:p>
        </p:txBody>
      </p:sp>
      <p:pic>
        <p:nvPicPr>
          <p:cNvPr id="110" name="Google Shape;110;p20" title="Screenshot 2026-06-16 at 8.31.29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897" y="2294109"/>
            <a:ext cx="3424450" cy="206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0"/>
          <p:cNvPicPr preferRelativeResize="0"/>
          <p:nvPr/>
        </p:nvPicPr>
        <p:blipFill rotWithShape="1">
          <a:blip r:embed="rId4">
            <a:alphaModFix/>
          </a:blip>
          <a:srcRect b="18037" l="0" r="0" t="20043"/>
          <a:stretch/>
        </p:blipFill>
        <p:spPr>
          <a:xfrm>
            <a:off x="4012825" y="2354112"/>
            <a:ext cx="4876800" cy="194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Small group activity: Graph creation (15 minutes)</a:t>
            </a:r>
            <a:endParaRPr/>
          </a:p>
        </p:txBody>
      </p:sp>
      <p:sp>
        <p:nvSpPr>
          <p:cNvPr id="117" name="Google Shape;11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Nodes = each member of your small group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Two nodes share an edge if an item of clothing is the same color.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Example: Person A and person B are both wearing purple shirts =&gt; they share an edge.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Draw the graph!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Is your graph </a:t>
            </a:r>
            <a:r>
              <a:rPr b="1" lang="en"/>
              <a:t>connected</a:t>
            </a:r>
            <a:r>
              <a:rPr lang="en"/>
              <a:t>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Are there </a:t>
            </a:r>
            <a:r>
              <a:rPr b="1" lang="en"/>
              <a:t>cycles</a:t>
            </a:r>
            <a:r>
              <a:rPr lang="en"/>
              <a:t>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Could you modify your graph so it’s </a:t>
            </a:r>
            <a:r>
              <a:rPr b="1" lang="en"/>
              <a:t>weighted</a:t>
            </a:r>
            <a:r>
              <a:rPr lang="en"/>
              <a:t>? How?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Could you modify your graph so it’s </a:t>
            </a:r>
            <a:r>
              <a:rPr b="1" lang="en"/>
              <a:t>directed</a:t>
            </a:r>
            <a:r>
              <a:rPr lang="en"/>
              <a:t>? How?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