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f1546756a8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f1546756a8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f1546756a8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f1546756a8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eda2d09258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eda2d09258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eda2d09258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eda2d09258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f25d5a108e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f25d5a108e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eda2d09258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eda2d09258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eda2d09258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eda2d09258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eda2d09258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eda2d09258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eda2d09258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eda2d09258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25d5a108e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f25d5a108e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f1395f900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f1395f900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f1364a1533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f1364a1533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13beec51f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f13beec51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1546756a8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1546756a8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1546756a8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f1546756a8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1546756a8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f1546756a8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eda2d09258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eda2d09258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1546756a8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f1546756a8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1546756a8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f1546756a8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Relationship Id="rId4" Type="http://schemas.openxmlformats.org/officeDocument/2006/relationships/image" Target="../media/image7.png"/><Relationship Id="rId5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8.png"/><Relationship Id="rId5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8.png"/><Relationship Id="rId4" Type="http://schemas.openxmlformats.org/officeDocument/2006/relationships/image" Target="../media/image2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5.png"/><Relationship Id="rId4" Type="http://schemas.openxmlformats.org/officeDocument/2006/relationships/image" Target="../media/image2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png"/><Relationship Id="rId4" Type="http://schemas.openxmlformats.org/officeDocument/2006/relationships/image" Target="../media/image1.png"/><Relationship Id="rId5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png"/><Relationship Id="rId4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206775"/>
            <a:ext cx="8520600" cy="102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 Trek Day 4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252925" y="12303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Core Class: Math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0" l="13250" r="56197" t="0"/>
          <a:stretch/>
        </p:blipFill>
        <p:spPr>
          <a:xfrm>
            <a:off x="356541" y="2188325"/>
            <a:ext cx="1445583" cy="2561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41791" y="2188325"/>
            <a:ext cx="4532459" cy="256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13925" y="2188325"/>
            <a:ext cx="2001201" cy="2561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Other types of ciphers</a:t>
            </a:r>
            <a:endParaRPr/>
          </a:p>
        </p:txBody>
      </p:sp>
      <p:sp>
        <p:nvSpPr>
          <p:cNvPr id="124" name="Google Shape;124;p22"/>
          <p:cNvSpPr txBox="1"/>
          <p:nvPr>
            <p:ph idx="1" type="body"/>
          </p:nvPr>
        </p:nvSpPr>
        <p:spPr>
          <a:xfrm>
            <a:off x="311700" y="1121475"/>
            <a:ext cx="8354700" cy="39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Atbash cipher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A &lt;=&gt; Z, B &lt;=&gt; Y, etc.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Xlnnlm rm ylgs zmxrvmg Svyivd zmw Tivvp xrerorazgrlm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br>
              <a:rPr lang="en"/>
            </a:br>
            <a:br>
              <a:rPr lang="en"/>
            </a:b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Railroad cipher</a:t>
            </a:r>
            <a:br>
              <a:rPr lang="en"/>
            </a:br>
            <a:br>
              <a:rPr lang="en"/>
            </a:br>
            <a:br>
              <a:rPr lang="en"/>
            </a:br>
            <a:r>
              <a:rPr lang="en"/>
              <a:t>                            =f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5" name="Google Shape;125;p22" title="Screenshot 2026-06-17 at 7.42.29 PM.png"/>
          <p:cNvPicPr preferRelativeResize="0"/>
          <p:nvPr/>
        </p:nvPicPr>
        <p:blipFill rotWithShape="1">
          <a:blip r:embed="rId3">
            <a:alphaModFix/>
          </a:blip>
          <a:srcRect b="38815" l="0" r="0" t="0"/>
          <a:stretch/>
        </p:blipFill>
        <p:spPr>
          <a:xfrm>
            <a:off x="827300" y="2055175"/>
            <a:ext cx="3364424" cy="1169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2" title="Screenshot 2026-06-17 at 7.59.39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7288" y="3631688"/>
            <a:ext cx="2409825" cy="130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2" title="Screenshot 2026-06-17 at 7.59.44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40525" y="4005800"/>
            <a:ext cx="2801433" cy="30082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2"/>
          <p:cNvSpPr/>
          <p:nvPr/>
        </p:nvSpPr>
        <p:spPr>
          <a:xfrm>
            <a:off x="3559025" y="4041300"/>
            <a:ext cx="459600" cy="229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BREAK TIME (15 minutes)</a:t>
            </a:r>
            <a:endParaRPr/>
          </a:p>
        </p:txBody>
      </p:sp>
      <p:sp>
        <p:nvSpPr>
          <p:cNvPr id="134" name="Google Shape;134;p23"/>
          <p:cNvSpPr txBox="1"/>
          <p:nvPr>
            <p:ph idx="1" type="body"/>
          </p:nvPr>
        </p:nvSpPr>
        <p:spPr>
          <a:xfrm>
            <a:off x="311700" y="10547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can…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Go to the bathroom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Get some water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Talk to Ms. Murphy or the peer counselors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Play a game</a:t>
            </a:r>
            <a:endParaRPr/>
          </a:p>
        </p:txBody>
      </p:sp>
      <p:pic>
        <p:nvPicPr>
          <p:cNvPr id="135" name="Google Shape;13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100" y="3060962"/>
            <a:ext cx="2389276" cy="159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73575" y="3009825"/>
            <a:ext cx="1696575" cy="169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20892" y="3009825"/>
            <a:ext cx="2376160" cy="169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your own cipher (15 minutes)</a:t>
            </a:r>
            <a:endParaRPr/>
          </a:p>
        </p:txBody>
      </p:sp>
      <p:sp>
        <p:nvSpPr>
          <p:cNvPr id="143" name="Google Shape;143;p24"/>
          <p:cNvSpPr txBox="1"/>
          <p:nvPr>
            <p:ph idx="1" type="body"/>
          </p:nvPr>
        </p:nvSpPr>
        <p:spPr>
          <a:xfrm>
            <a:off x="3349375" y="1017725"/>
            <a:ext cx="4949400" cy="39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As a group, decide on a secret message at least ten words long.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Design your own unique cipher and encode the message.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Trade your cipher with another group’s. Can you decode their cipher? </a:t>
            </a:r>
            <a:endParaRPr/>
          </a:p>
        </p:txBody>
      </p:sp>
      <p:pic>
        <p:nvPicPr>
          <p:cNvPr id="144" name="Google Shape;14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025" y="1117450"/>
            <a:ext cx="2709101" cy="1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7025" y="2895500"/>
            <a:ext cx="2709100" cy="1523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Mathematicians of the Day</a:t>
            </a:r>
            <a:endParaRPr/>
          </a:p>
        </p:txBody>
      </p:sp>
      <p:sp>
        <p:nvSpPr>
          <p:cNvPr id="151" name="Google Shape;151;p25"/>
          <p:cNvSpPr txBox="1"/>
          <p:nvPr>
            <p:ph idx="1" type="body"/>
          </p:nvPr>
        </p:nvSpPr>
        <p:spPr>
          <a:xfrm>
            <a:off x="311700" y="1121475"/>
            <a:ext cx="5086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Arlington Hall Station was a former women's college that became a major cryptography center during World War II.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About 15% of its workforce was made up of Black women, which was a really large number in an office setting at that time.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Because the work was both top-secret and segregated, very few people know about Black women’s contributions to Arlington Hall’s success.</a:t>
            </a:r>
            <a:endParaRPr/>
          </a:p>
        </p:txBody>
      </p:sp>
      <p:pic>
        <p:nvPicPr>
          <p:cNvPr id="152" name="Google Shape;15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9500" y="1581725"/>
            <a:ext cx="3029701" cy="2020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WORKSHEET TIME (15 minutes)</a:t>
            </a:r>
            <a:endParaRPr/>
          </a:p>
        </p:txBody>
      </p:sp>
      <p:sp>
        <p:nvSpPr>
          <p:cNvPr id="158" name="Google Shape;158;p26"/>
          <p:cNvSpPr txBox="1"/>
          <p:nvPr>
            <p:ph idx="1" type="body"/>
          </p:nvPr>
        </p:nvSpPr>
        <p:spPr>
          <a:xfrm>
            <a:off x="311700" y="1017725"/>
            <a:ext cx="5593500" cy="39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9" name="Google Shape;15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8800" y="1326475"/>
            <a:ext cx="5046400" cy="324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Public-key encryption</a:t>
            </a:r>
            <a:endParaRPr/>
          </a:p>
        </p:txBody>
      </p:sp>
      <p:sp>
        <p:nvSpPr>
          <p:cNvPr id="165" name="Google Shape;165;p27"/>
          <p:cNvSpPr txBox="1"/>
          <p:nvPr>
            <p:ph idx="1" type="body"/>
          </p:nvPr>
        </p:nvSpPr>
        <p:spPr>
          <a:xfrm>
            <a:off x="311700" y="1017725"/>
            <a:ext cx="5593500" cy="39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Ms. Murphy has a public key (3233) and a private key (the two primes, 53 and 61).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Helen sends Ms. Murphy a text message and encrypts it using her public key (3233).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Ms. Murphy uses her private key to decrypt the message.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Two big takeaways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P</a:t>
            </a:r>
            <a:r>
              <a:rPr lang="en"/>
              <a:t>ublic key encryption is widely used and is a foundational pillar of modern internet security.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The generation of large prime numbers is of significant mathematical interest and is an ACTIVE area of research (including at UCSB).</a:t>
            </a:r>
            <a:endParaRPr/>
          </a:p>
        </p:txBody>
      </p:sp>
      <p:pic>
        <p:nvPicPr>
          <p:cNvPr id="166" name="Google Shape;16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73125" y="1124238"/>
            <a:ext cx="2825400" cy="35962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Random Number Generation</a:t>
            </a:r>
            <a:endParaRPr/>
          </a:p>
        </p:txBody>
      </p:sp>
      <p:sp>
        <p:nvSpPr>
          <p:cNvPr id="172" name="Google Shape;172;p28"/>
          <p:cNvSpPr txBox="1"/>
          <p:nvPr>
            <p:ph idx="1" type="body"/>
          </p:nvPr>
        </p:nvSpPr>
        <p:spPr>
          <a:xfrm>
            <a:off x="311700" y="1121475"/>
            <a:ext cx="8354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Pick a number between 1 and 10.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Without showing anyone, write your number on a piece of paper.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Generating truly random numbers is really hard!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3" name="Google Shape;17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2768" y="2534775"/>
            <a:ext cx="2849276" cy="227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1956" y="2534775"/>
            <a:ext cx="3556963" cy="227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do we care about random numbers?</a:t>
            </a:r>
            <a:endParaRPr/>
          </a:p>
        </p:txBody>
      </p:sp>
      <p:sp>
        <p:nvSpPr>
          <p:cNvPr id="180" name="Google Shape;180;p29"/>
          <p:cNvSpPr txBox="1"/>
          <p:nvPr>
            <p:ph idx="1" type="body"/>
          </p:nvPr>
        </p:nvSpPr>
        <p:spPr>
          <a:xfrm>
            <a:off x="311700" y="1121475"/>
            <a:ext cx="8354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Suppose you and your friend Alice like to send each other Caesar ciphers, but a dragon is constantly trying to decode your messages.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You get lazy, and every time you send Alice a message, you use a Caesar cipher with key 7 (A =&gt; H, B =&gt; I, C =&gt; J, …)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This makes it much easier for the dragon to decode your message.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In order to make your communication more secure, you want to pick a </a:t>
            </a:r>
            <a:r>
              <a:rPr b="1" lang="en"/>
              <a:t>random</a:t>
            </a:r>
            <a:r>
              <a:rPr lang="en"/>
              <a:t> key for each Caesar cipher.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 we “make” randomness?</a:t>
            </a:r>
            <a:endParaRPr/>
          </a:p>
        </p:txBody>
      </p:sp>
      <p:sp>
        <p:nvSpPr>
          <p:cNvPr id="186" name="Google Shape;186;p30"/>
          <p:cNvSpPr txBox="1"/>
          <p:nvPr>
            <p:ph idx="1" type="body"/>
          </p:nvPr>
        </p:nvSpPr>
        <p:spPr>
          <a:xfrm>
            <a:off x="311700" y="1121475"/>
            <a:ext cx="5808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Computers simply follow long lists of instructions =&gt; they can’t come up with truly random numbers.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Random number generation</a:t>
            </a:r>
            <a:r>
              <a:rPr lang="en"/>
              <a:t> is an important area of cryptography.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Mathematicians have invented formulas that transform a </a:t>
            </a:r>
            <a:r>
              <a:rPr b="1" lang="en"/>
              <a:t>seed </a:t>
            </a:r>
            <a:r>
              <a:rPr lang="en"/>
              <a:t>— a number chosen by the user — into another number in a way that feels random.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company called Cloudflare points a camera at a wall of lava lamps and uses the blobby chaos to generate randomness for encryption.</a:t>
            </a:r>
            <a:endParaRPr/>
          </a:p>
        </p:txBody>
      </p:sp>
      <p:pic>
        <p:nvPicPr>
          <p:cNvPr id="187" name="Google Shape;18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80425" y="789650"/>
            <a:ext cx="2324801" cy="232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80433" y="3323451"/>
            <a:ext cx="2324803" cy="1549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rgbClr val="CFE2F3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we have enough time…</a:t>
            </a:r>
            <a:endParaRPr/>
          </a:p>
        </p:txBody>
      </p:sp>
      <p:sp>
        <p:nvSpPr>
          <p:cNvPr id="194" name="Google Shape;194;p31"/>
          <p:cNvSpPr txBox="1"/>
          <p:nvPr>
            <p:ph idx="1" type="body"/>
          </p:nvPr>
        </p:nvSpPr>
        <p:spPr>
          <a:xfrm>
            <a:off x="311700" y="1121475"/>
            <a:ext cx="5808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Contact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Small groups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“defender” thinks of a secret word, while the other players use shared clues to try reveal successive letters of the secret work.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Mafia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EVERYONE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</a:t>
            </a:r>
            <a:r>
              <a:rPr lang="en"/>
              <a:t>ocial deduction game that pits an informed minority (the Mafia) against an uninformed majority (the Townspeople).</a:t>
            </a:r>
            <a:endParaRPr/>
          </a:p>
        </p:txBody>
      </p:sp>
      <p:pic>
        <p:nvPicPr>
          <p:cNvPr id="195" name="Google Shape;19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75763" y="1017723"/>
            <a:ext cx="1666101" cy="1656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80425" y="2881100"/>
            <a:ext cx="1656775" cy="165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Review: Graph Theory</a:t>
            </a:r>
            <a:endParaRPr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677850" y="1152475"/>
            <a:ext cx="5154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did you do yesterday after class?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is a graph? Can you give an example?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Weighted vs. unweighted?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Directed vs. undirected?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is the Seven Bridges of Königsberg problem?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is the shortest path problem? Why do we care?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1725" y="1152476"/>
            <a:ext cx="2442999" cy="165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1725" y="3130807"/>
            <a:ext cx="2443000" cy="13772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Daily Reflection</a:t>
            </a:r>
            <a:endParaRPr/>
          </a:p>
        </p:txBody>
      </p:sp>
      <p:sp>
        <p:nvSpPr>
          <p:cNvPr id="202" name="Google Shape;202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one new thing you learned today?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03" name="Google Shape;20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899" y="1685625"/>
            <a:ext cx="3924375" cy="314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18800" y="1635537"/>
            <a:ext cx="3152150" cy="315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2" title="Screenshot 2026-06-17 at 7.42.29 PM.png"/>
          <p:cNvPicPr preferRelativeResize="0"/>
          <p:nvPr/>
        </p:nvPicPr>
        <p:blipFill rotWithShape="1">
          <a:blip r:embed="rId5">
            <a:alphaModFix/>
          </a:blip>
          <a:srcRect b="38815" l="0" r="0" t="0"/>
          <a:stretch/>
        </p:blipFill>
        <p:spPr>
          <a:xfrm>
            <a:off x="5206525" y="293650"/>
            <a:ext cx="3364424" cy="1169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Code-breaking and ciphers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52475"/>
            <a:ext cx="4778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Mathematicians who study </a:t>
            </a:r>
            <a:r>
              <a:rPr b="1" lang="en"/>
              <a:t>cryptography</a:t>
            </a:r>
            <a:r>
              <a:rPr lang="en"/>
              <a:t> find secure ways to communicate important and private information.</a:t>
            </a:r>
            <a:endParaRPr/>
          </a:p>
          <a:p>
            <a:pPr indent="-317183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During W</a:t>
            </a:r>
            <a:r>
              <a:rPr lang="en"/>
              <a:t>orld War II, cryptographers developed the first computers to decode Nazi communications.</a:t>
            </a:r>
            <a:endParaRPr/>
          </a:p>
          <a:p>
            <a:pPr indent="-317183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Today, cryptographers find ways to encode important information like passwords, credit card numbers, and medical information.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Cryptographers may use </a:t>
            </a:r>
            <a:r>
              <a:rPr b="1" lang="en"/>
              <a:t>ciphers </a:t>
            </a:r>
            <a:r>
              <a:rPr lang="en"/>
              <a:t>to encode information.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A </a:t>
            </a:r>
            <a:r>
              <a:rPr b="1" lang="en"/>
              <a:t>cipher</a:t>
            </a:r>
            <a:r>
              <a:rPr lang="en"/>
              <a:t> is an algorithm or secret method used to encrypt or decrypt data, rendering a message unreadable without the proper key.</a:t>
            </a: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4075" y="1017725"/>
            <a:ext cx="2880345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 example of a cipher</a:t>
            </a:r>
            <a:endParaRPr/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1700" y="1152475"/>
            <a:ext cx="5173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Tuhnm 75% hy Phkew Ptk BB vkrimhzktiaxkl pxkx yxftex. Maxbk phkd ptl oxkr bfihkmtgm bg xgwbgz max ptk.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About 75% of World War II cryptographers were female. Their work was very important in ending the war.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This type of cipher is called a </a:t>
            </a:r>
            <a:r>
              <a:rPr b="1" lang="en"/>
              <a:t>Caesar cipher</a:t>
            </a:r>
            <a:r>
              <a:rPr lang="en"/>
              <a:t>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0150" y="1017725"/>
            <a:ext cx="3152150" cy="315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Caesar</a:t>
            </a:r>
            <a:r>
              <a:rPr lang="en" sz="2400"/>
              <a:t> Ciphers</a:t>
            </a:r>
            <a:endParaRPr sz="2400"/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11700" y="1152475"/>
            <a:ext cx="5173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tips for cracking Caesar ciphers: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The most common letter in the English language is “e.” Count the letter appearing most in the encoded message — there’s a good change it corresponds to “e.”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 one letter word is usually “a” or “I.”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“t” and “s” usually come after apostrophes (e.g. can’t, Mia’s)</a:t>
            </a:r>
            <a:endParaRPr/>
          </a:p>
        </p:txBody>
      </p:sp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4425" y="1017725"/>
            <a:ext cx="3354000" cy="335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Decode a Caesar cipher (15 minutes)</a:t>
            </a:r>
            <a:endParaRPr/>
          </a:p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311700" y="1152475"/>
            <a:ext cx="4305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Gur H.F. zvyvgnel npgviryl erpehvgrq gbc srznyr zngurzngvpvnaf, yvathvfgf, naq chmmyr fbyiref sbe gbc-frperg bcrengvbaf. Nobhg 10,000 Nzrevpna jbzra jbexrq nf pelcgbtencuref qhevat gur jne.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The U.S. military actively recruited top female mathematicians, linguists, and puzzle solvers for top-secret operations. About 10,000 American women worked as cryptographers during the war.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7924" y="1152475"/>
            <a:ext cx="3924375" cy="314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Frequency analysis</a:t>
            </a:r>
            <a:endParaRPr/>
          </a:p>
        </p:txBody>
      </p:sp>
      <p:sp>
        <p:nvSpPr>
          <p:cNvPr id="100" name="Google Shape;100;p19"/>
          <p:cNvSpPr txBox="1"/>
          <p:nvPr>
            <p:ph idx="1" type="body"/>
          </p:nvPr>
        </p:nvSpPr>
        <p:spPr>
          <a:xfrm>
            <a:off x="311700" y="1152475"/>
            <a:ext cx="4305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Suppose we’re analyzing a Caesar cipher and the letter “q” makes up 0.074% of the text.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does the letter “q” most likely correspond to?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This type of reasoning is called </a:t>
            </a:r>
            <a:r>
              <a:rPr b="1" lang="en"/>
              <a:t>frequency analysis</a:t>
            </a:r>
            <a:r>
              <a:rPr lang="en"/>
              <a:t>.</a:t>
            </a:r>
            <a:endParaRPr/>
          </a:p>
        </p:txBody>
      </p:sp>
      <p:pic>
        <p:nvPicPr>
          <p:cNvPr id="101" name="Google Shape;101;p19" title="letter_frequency_tabl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5025" y="992088"/>
            <a:ext cx="4221599" cy="37371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Create your own Caesar cipher (20 minutes)</a:t>
            </a:r>
            <a:endParaRPr/>
          </a:p>
        </p:txBody>
      </p:sp>
      <p:sp>
        <p:nvSpPr>
          <p:cNvPr id="107" name="Google Shape;107;p20"/>
          <p:cNvSpPr txBox="1"/>
          <p:nvPr>
            <p:ph idx="1" type="body"/>
          </p:nvPr>
        </p:nvSpPr>
        <p:spPr>
          <a:xfrm>
            <a:off x="3678725" y="1121475"/>
            <a:ext cx="4987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As a group, come up with a secret phrase that’s at least ten words long.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Encode your phrase using a secret cipher.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Trade your phrase with another group’s and attempt to decode their phrase.</a:t>
            </a:r>
            <a:endParaRPr/>
          </a:p>
        </p:txBody>
      </p:sp>
      <p:pic>
        <p:nvPicPr>
          <p:cNvPr id="108" name="Google Shape;10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600" y="1121481"/>
            <a:ext cx="2926400" cy="164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600" y="3029275"/>
            <a:ext cx="2926401" cy="175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GWJFP YNRJ (15 rnszyjx)</a:t>
            </a:r>
            <a:endParaRPr/>
          </a:p>
        </p:txBody>
      </p:sp>
      <p:sp>
        <p:nvSpPr>
          <p:cNvPr id="115" name="Google Shape;115;p21"/>
          <p:cNvSpPr txBox="1"/>
          <p:nvPr>
            <p:ph idx="1" type="body"/>
          </p:nvPr>
        </p:nvSpPr>
        <p:spPr>
          <a:xfrm>
            <a:off x="311700" y="1054775"/>
            <a:ext cx="8520600" cy="23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Dtz hfs…</a:t>
            </a:r>
            <a:endParaRPr/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Lt yt ymj gfymwttr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Ljy xtrj bfyjw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Yfqp yt Rx. Rzwumd tw ymj ujjw htzsxjqtwx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Uqfd f lfrj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Ijhtij ymnx hnumjw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100" y="3060962"/>
            <a:ext cx="2389276" cy="159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73575" y="3009825"/>
            <a:ext cx="1696575" cy="169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20892" y="3009825"/>
            <a:ext cx="2376160" cy="169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