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edc7905e47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edc7905e47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dc7905e47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edc7905e47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edc7905e47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edc7905e47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edc7905e4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edc7905e4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edc7905e47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edc7905e4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edc7905e47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edc7905e47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dc7905e47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dc7905e47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edc7905e47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edc7905e47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1364a1533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1364a1533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edc7905e47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edc7905e47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1395f900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1395f900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edc7905e4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edc7905e4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dc7905e4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dc7905e4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edc7905e47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edc7905e47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dc7905e47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edc7905e47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edc7905e47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edc7905e47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dc7905e47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edc7905e47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edc7905e4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edc7905e4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14.png"/><Relationship Id="rId5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png"/><Relationship Id="rId4" Type="http://schemas.openxmlformats.org/officeDocument/2006/relationships/image" Target="../media/image2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png"/><Relationship Id="rId4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Relationship Id="rId4" Type="http://schemas.openxmlformats.org/officeDocument/2006/relationships/image" Target="../media/image18.png"/><Relationship Id="rId5" Type="http://schemas.openxmlformats.org/officeDocument/2006/relationships/image" Target="../media/image20.png"/><Relationship Id="rId6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06775"/>
            <a:ext cx="85206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 Trek Day 5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12303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Class: Math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0200" y="2022975"/>
            <a:ext cx="4223588" cy="281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 b="0" l="24586" r="31487" t="0"/>
          <a:stretch/>
        </p:blipFill>
        <p:spPr>
          <a:xfrm>
            <a:off x="311698" y="2022975"/>
            <a:ext cx="1854177" cy="281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5">
            <a:alphaModFix/>
          </a:blip>
          <a:srcRect b="26275" l="33824" r="32664" t="0"/>
          <a:stretch/>
        </p:blipFill>
        <p:spPr>
          <a:xfrm>
            <a:off x="6978125" y="2022976"/>
            <a:ext cx="1854177" cy="281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A Cube</a:t>
            </a:r>
            <a:endParaRPr/>
          </a:p>
        </p:txBody>
      </p:sp>
      <p:sp>
        <p:nvSpPr>
          <p:cNvPr id="125" name="Google Shape;125;p22"/>
          <p:cNvSpPr txBox="1"/>
          <p:nvPr>
            <p:ph idx="1" type="body"/>
          </p:nvPr>
        </p:nvSpPr>
        <p:spPr>
          <a:xfrm>
            <a:off x="3120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 = # of faces = 6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 = # of vertices = 8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2" title="cube_vertic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4943" y="1152475"/>
            <a:ext cx="3677356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A Cube</a:t>
            </a:r>
            <a:endParaRPr/>
          </a:p>
        </p:txBody>
      </p:sp>
      <p:sp>
        <p:nvSpPr>
          <p:cNvPr id="132" name="Google Shape;132;p23"/>
          <p:cNvSpPr txBox="1"/>
          <p:nvPr>
            <p:ph idx="1" type="body"/>
          </p:nvPr>
        </p:nvSpPr>
        <p:spPr>
          <a:xfrm>
            <a:off x="3120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 = # of faces = 6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 = # of vertices = 8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 = # of edges = 12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5267" y="1152475"/>
            <a:ext cx="3677332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A Cube</a:t>
            </a:r>
            <a:endParaRPr/>
          </a:p>
        </p:txBody>
      </p:sp>
      <p:sp>
        <p:nvSpPr>
          <p:cNvPr id="139" name="Google Shape;139;p24"/>
          <p:cNvSpPr txBox="1"/>
          <p:nvPr>
            <p:ph idx="1" type="body"/>
          </p:nvPr>
        </p:nvSpPr>
        <p:spPr>
          <a:xfrm>
            <a:off x="3120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 = # of faces = 6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 = # of vertices = 8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 = # of edges = 12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F + V - E = 2</a:t>
            </a:r>
            <a:endParaRPr/>
          </a:p>
        </p:txBody>
      </p:sp>
      <p:pic>
        <p:nvPicPr>
          <p:cNvPr id="140" name="Google Shape;140;p24" title="cube_plai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1680" y="1152475"/>
            <a:ext cx="3540921" cy="34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turn (20 minutes)</a:t>
            </a:r>
            <a:endParaRPr/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3120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 5 minutes, the peer counselors will provide your group with a new Platonic solid.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Count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F = # of faces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V = # of vertices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E = # of edges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Calculate F + V - E. Write down the number you get.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Euler’s Characteristic Equation</a:t>
            </a:r>
            <a:endParaRPr/>
          </a:p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312000" y="1152475"/>
            <a:ext cx="587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Does anyone remember Leonhard Euler from a previous lesson? What result did he prove?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</a:t>
            </a:r>
            <a:r>
              <a:rPr b="1" lang="en"/>
              <a:t>Euler characteristic </a:t>
            </a:r>
            <a:r>
              <a:rPr lang="en"/>
              <a:t>is 𝛘 = F + V - 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The Euler characteristic of a Platonic solid is always 2.</a:t>
            </a:r>
            <a:endParaRPr/>
          </a:p>
        </p:txBody>
      </p:sp>
      <p:pic>
        <p:nvPicPr>
          <p:cNvPr id="153" name="Google Shape;15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9775" y="1152475"/>
            <a:ext cx="2642837" cy="341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 TIME (15 minutes)</a:t>
            </a:r>
            <a:endParaRPr/>
          </a:p>
        </p:txBody>
      </p:sp>
      <p:sp>
        <p:nvSpPr>
          <p:cNvPr id="159" name="Google Shape;159;p27"/>
          <p:cNvSpPr txBox="1"/>
          <p:nvPr>
            <p:ph idx="1" type="body"/>
          </p:nvPr>
        </p:nvSpPr>
        <p:spPr>
          <a:xfrm>
            <a:off x="311700" y="10547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can…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 to the bathroom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some water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Talk to Ms. Murphy or the peer counselors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 a game</a:t>
            </a:r>
            <a:endParaRPr/>
          </a:p>
        </p:txBody>
      </p:sp>
      <p:pic>
        <p:nvPicPr>
          <p:cNvPr id="160" name="Google Shape;16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100" y="3060962"/>
            <a:ext cx="2389276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3575" y="3009825"/>
            <a:ext cx="1696575" cy="16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0892" y="3009825"/>
            <a:ext cx="2376160" cy="16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Escher Tiles</a:t>
            </a:r>
            <a:endParaRPr/>
          </a:p>
        </p:txBody>
      </p:sp>
      <p:sp>
        <p:nvSpPr>
          <p:cNvPr id="168" name="Google Shape;168;p28"/>
          <p:cNvSpPr txBox="1"/>
          <p:nvPr>
            <p:ph idx="1" type="body"/>
          </p:nvPr>
        </p:nvSpPr>
        <p:spPr>
          <a:xfrm>
            <a:off x="3120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8987" y="1183950"/>
            <a:ext cx="3482573" cy="341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7506" y="1152475"/>
            <a:ext cx="322302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your own Escher tile (35 minutes)</a:t>
            </a:r>
            <a:endParaRPr/>
          </a:p>
        </p:txBody>
      </p:sp>
      <p:sp>
        <p:nvSpPr>
          <p:cNvPr id="176" name="Google Shape;176;p29"/>
          <p:cNvSpPr txBox="1"/>
          <p:nvPr>
            <p:ph idx="1" type="body"/>
          </p:nvPr>
        </p:nvSpPr>
        <p:spPr>
          <a:xfrm>
            <a:off x="312000" y="1152475"/>
            <a:ext cx="5004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Draw a wavy line connecting opposite corners of your small square together.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Use scissors to along the line.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Slide your two pieces so you get an Escher tile (this part is tricky — check with Ms. Murphy or a peer counselor before moving on to the next step).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Use tape to connect the two pieces.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On the large piece of paper, trace your Escher tiles.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If time permits, color in your design.</a:t>
            </a:r>
            <a:endParaRPr/>
          </a:p>
        </p:txBody>
      </p:sp>
      <p:pic>
        <p:nvPicPr>
          <p:cNvPr id="177" name="Google Shape;177;p29" title="slide17_escher_step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6400" y="1311700"/>
            <a:ext cx="3195902" cy="3097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9" title="Screenshot 2026-06-18 at 2.04.3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7575" y="1311700"/>
            <a:ext cx="1532606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9" title="Screenshot 2026-06-18 at 2.04.3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6750" y="2861825"/>
            <a:ext cx="1532606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9" title="Screenshot 2026-06-18 at 2.04.3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1875" y="1311700"/>
            <a:ext cx="1052400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9" title="Screenshot 2026-06-18 at 2.04.3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14075" y="2725750"/>
            <a:ext cx="1052400" cy="26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0"/>
          <p:cNvSpPr txBox="1"/>
          <p:nvPr>
            <p:ph type="title"/>
          </p:nvPr>
        </p:nvSpPr>
        <p:spPr>
          <a:xfrm>
            <a:off x="311700" y="440463"/>
            <a:ext cx="8111700" cy="545100"/>
          </a:xfrm>
          <a:prstGeom prst="rect">
            <a:avLst/>
          </a:prstGeom>
        </p:spPr>
        <p:txBody>
          <a:bodyPr anchorCtr="0" anchor="t" bIns="87050" lIns="87050" spcFirstLastPara="1" rIns="87050" wrap="square" tIns="8705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66"/>
              <a:t>Daily Reflection</a:t>
            </a:r>
            <a:endParaRPr sz="2666"/>
          </a:p>
        </p:txBody>
      </p:sp>
      <p:sp>
        <p:nvSpPr>
          <p:cNvPr id="187" name="Google Shape;187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one new thing you learned today?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8" name="Google Shape;18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3951" y="788475"/>
            <a:ext cx="3068026" cy="249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0075" y="1692150"/>
            <a:ext cx="2273150" cy="155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5738" y="3323075"/>
            <a:ext cx="5934075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0" y="1760850"/>
            <a:ext cx="2433925" cy="3086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Reflection</a:t>
            </a:r>
            <a:endParaRPr/>
          </a:p>
        </p:txBody>
      </p:sp>
      <p:sp>
        <p:nvSpPr>
          <p:cNvPr id="197" name="Google Shape;197;p31"/>
          <p:cNvSpPr txBox="1"/>
          <p:nvPr>
            <p:ph idx="1" type="body"/>
          </p:nvPr>
        </p:nvSpPr>
        <p:spPr>
          <a:xfrm>
            <a:off x="311700" y="1152475"/>
            <a:ext cx="3470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(5 minutes) What was your favorite topic this week? Why?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(5 minutes) How is the math you learned at camp this week different from the math you learn in school? Are there any similarities?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(5 minutes) </a:t>
            </a:r>
            <a:r>
              <a:rPr lang="en"/>
              <a:t>What would you tell a friend who says she's not a math person?</a:t>
            </a:r>
            <a:endParaRPr/>
          </a:p>
        </p:txBody>
      </p:sp>
      <p:pic>
        <p:nvPicPr>
          <p:cNvPr id="198" name="Google Shape;198;p31"/>
          <p:cNvPicPr preferRelativeResize="0"/>
          <p:nvPr/>
        </p:nvPicPr>
        <p:blipFill rotWithShape="1">
          <a:blip r:embed="rId3">
            <a:alphaModFix/>
          </a:blip>
          <a:srcRect b="0" l="17052" r="17137" t="0"/>
          <a:stretch/>
        </p:blipFill>
        <p:spPr>
          <a:xfrm>
            <a:off x="6399278" y="577298"/>
            <a:ext cx="2553948" cy="194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81800" y="577300"/>
            <a:ext cx="2329153" cy="256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1"/>
          <p:cNvPicPr preferRelativeResize="0"/>
          <p:nvPr/>
        </p:nvPicPr>
        <p:blipFill rotWithShape="1">
          <a:blip r:embed="rId5">
            <a:alphaModFix/>
          </a:blip>
          <a:srcRect b="18037" l="50976" r="0" t="20043"/>
          <a:stretch/>
        </p:blipFill>
        <p:spPr>
          <a:xfrm rot="-1326186">
            <a:off x="4005213" y="3113972"/>
            <a:ext cx="2390898" cy="1940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99275" y="2838240"/>
            <a:ext cx="2553951" cy="1703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Review: Cryptography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2616900" y="1152475"/>
            <a:ext cx="6215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cryptography?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a Caesar cipher?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Do you remember any of the other ciphers we learned about?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are some ways people generate random numbers?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774754"/>
            <a:ext cx="2133550" cy="21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1" y="1185238"/>
            <a:ext cx="2133550" cy="1422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Möbius strip experiments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20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5" title="Screenshot 2026-06-18 at 12.13.5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0594" y="1152475"/>
            <a:ext cx="6202803" cy="341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turn (15 minutes)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2000" y="1152475"/>
            <a:ext cx="8520600" cy="19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Create a Möbius strip using the paper and tape at your table.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Instead of cutting along the </a:t>
            </a:r>
            <a:r>
              <a:rPr lang="en"/>
              <a:t>center</a:t>
            </a:r>
            <a:r>
              <a:rPr b="1" lang="en"/>
              <a:t> </a:t>
            </a:r>
            <a:r>
              <a:rPr lang="en"/>
              <a:t>of the strip, start cutting along </a:t>
            </a:r>
            <a:r>
              <a:rPr b="1" lang="en"/>
              <a:t>⅓ of the strip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do you think will happen? </a:t>
            </a:r>
            <a:r>
              <a:rPr b="1" lang="en"/>
              <a:t>Make a guess BEFORE you finish cutting!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Once you’ve finished cutting, </a:t>
            </a:r>
            <a:r>
              <a:rPr b="1" lang="en"/>
              <a:t>describe</a:t>
            </a:r>
            <a:r>
              <a:rPr lang="en"/>
              <a:t> the figure you’ve actually created. Were any of your guesses correct?</a:t>
            </a:r>
            <a:endParaRPr/>
          </a:p>
        </p:txBody>
      </p:sp>
      <p:pic>
        <p:nvPicPr>
          <p:cNvPr id="80" name="Google Shape;80;p16" title="slide4_mobius_third.png"/>
          <p:cNvPicPr preferRelativeResize="0"/>
          <p:nvPr/>
        </p:nvPicPr>
        <p:blipFill rotWithShape="1">
          <a:blip r:embed="rId3">
            <a:alphaModFix/>
          </a:blip>
          <a:srcRect b="17676" l="0" r="0" t="13572"/>
          <a:stretch/>
        </p:blipFill>
        <p:spPr>
          <a:xfrm>
            <a:off x="1877025" y="3162625"/>
            <a:ext cx="5389950" cy="159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 title="Screenshot 2026-06-18 at 1.53.53 PM.png"/>
          <p:cNvPicPr preferRelativeResize="0"/>
          <p:nvPr/>
        </p:nvPicPr>
        <p:blipFill rotWithShape="1">
          <a:blip r:embed="rId4">
            <a:alphaModFix/>
          </a:blip>
          <a:srcRect b="0" l="9017" r="9009" t="0"/>
          <a:stretch/>
        </p:blipFill>
        <p:spPr>
          <a:xfrm>
            <a:off x="5706248" y="4325789"/>
            <a:ext cx="1196041" cy="317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turn (15 minutes)</a:t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12000" y="1152475"/>
            <a:ext cx="8520600" cy="17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Color each part of your paper a </a:t>
            </a:r>
            <a:r>
              <a:rPr b="1" lang="en"/>
              <a:t>different </a:t>
            </a:r>
            <a:r>
              <a:rPr lang="en"/>
              <a:t>color.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Use your paper to make another Möbius strip.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Start cutting along the ⅓ line. 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What do you think will happen? What parts of the strip will be connected? Make a guess and </a:t>
            </a:r>
            <a:r>
              <a:rPr b="1" lang="en"/>
              <a:t>write it down </a:t>
            </a:r>
            <a:r>
              <a:rPr lang="en"/>
              <a:t>before you finish cutting.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Once you’ve finished cutting, describe the figure you’ve actually created. Which colors are chained together? Was your guess correct?</a:t>
            </a:r>
            <a:endParaRPr/>
          </a:p>
        </p:txBody>
      </p:sp>
      <p:pic>
        <p:nvPicPr>
          <p:cNvPr id="88" name="Google Shape;88;p17" title="slide5_mobius_colored.png"/>
          <p:cNvPicPr preferRelativeResize="0"/>
          <p:nvPr/>
        </p:nvPicPr>
        <p:blipFill rotWithShape="1">
          <a:blip r:embed="rId3">
            <a:alphaModFix/>
          </a:blip>
          <a:srcRect b="17587" l="0" r="0" t="22956"/>
          <a:stretch/>
        </p:blipFill>
        <p:spPr>
          <a:xfrm>
            <a:off x="1523075" y="2997225"/>
            <a:ext cx="6097849" cy="166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 TIME (15 minutes)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11700" y="10547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can…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 to the bathroom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some water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Talk to Ms. Murphy or the peer counselors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 a game</a:t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100" y="3060962"/>
            <a:ext cx="2389276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3575" y="3009825"/>
            <a:ext cx="1696575" cy="16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0892" y="3009825"/>
            <a:ext cx="2376160" cy="16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Mathematician of the day: Maryam Mirzakhani</a:t>
            </a:r>
            <a:endParaRPr/>
          </a:p>
        </p:txBody>
      </p:sp>
      <p:sp>
        <p:nvSpPr>
          <p:cNvPr id="103" name="Google Shape;103;p19"/>
          <p:cNvSpPr txBox="1"/>
          <p:nvPr>
            <p:ph idx="1" type="body"/>
          </p:nvPr>
        </p:nvSpPr>
        <p:spPr>
          <a:xfrm>
            <a:off x="312000" y="1152475"/>
            <a:ext cx="8151600" cy="16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Born in 1977 in Tehran, Iran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She studied the geometry of curved surfaces — 2-dimensional shapes.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First female mathematician to win the Fields Medal (2014)</a:t>
            </a:r>
            <a:endParaRPr/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0263" y="2319944"/>
            <a:ext cx="4102026" cy="2201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312000" y="2087913"/>
            <a:ext cx="4369200" cy="22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“I don't have any particular recipe [for developing new proofs] ... It is like being lost in a jungle and trying to use all the knowledge that you can gather to come up with some new tricks, and with some luck, you might find a way out.”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Platonic solids</a:t>
            </a:r>
            <a:endParaRPr/>
          </a:p>
        </p:txBody>
      </p:sp>
      <p:sp>
        <p:nvSpPr>
          <p:cNvPr id="111" name="Google Shape;111;p20"/>
          <p:cNvSpPr txBox="1"/>
          <p:nvPr>
            <p:ph idx="1" type="body"/>
          </p:nvPr>
        </p:nvSpPr>
        <p:spPr>
          <a:xfrm>
            <a:off x="312000" y="1152475"/>
            <a:ext cx="4945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</a:t>
            </a:r>
            <a:r>
              <a:rPr b="1" lang="en"/>
              <a:t>Platonic solid </a:t>
            </a:r>
            <a:r>
              <a:rPr lang="en"/>
              <a:t>is a simple, 3D figure, where all faces are the same shape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Cubes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Tetrahedrons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Dodecahedrons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 = # of faces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 = # of vertices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E = # of edges</a:t>
            </a: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9379" y="1615825"/>
            <a:ext cx="3719424" cy="302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A Cube</a:t>
            </a:r>
            <a:endParaRPr/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3120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 = # of faces = 6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6247" y="1152475"/>
            <a:ext cx="3666054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